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4"/>
  </p:notesMasterIdLst>
  <p:handoutMasterIdLst>
    <p:handoutMasterId r:id="rId25"/>
  </p:handoutMasterIdLst>
  <p:sldIdLst>
    <p:sldId id="286" r:id="rId6"/>
    <p:sldId id="287" r:id="rId7"/>
    <p:sldId id="259" r:id="rId8"/>
    <p:sldId id="258" r:id="rId9"/>
    <p:sldId id="291"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 id="292" r:id="rId23"/>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3"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77F00"/>
    <a:srgbClr val="63B487"/>
    <a:srgbClr val="13EED4"/>
    <a:srgbClr val="114C43"/>
    <a:srgbClr val="0E2874"/>
    <a:srgbClr val="011D6C"/>
    <a:srgbClr val="409171"/>
    <a:srgbClr val="061668"/>
    <a:srgbClr val="CB333B"/>
    <a:srgbClr val="7272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6" autoAdjust="0"/>
    <p:restoredTop sz="91057" autoAdjust="0"/>
  </p:normalViewPr>
  <p:slideViewPr>
    <p:cSldViewPr snapToGrid="0">
      <p:cViewPr>
        <p:scale>
          <a:sx n="126" d="100"/>
          <a:sy n="126" d="100"/>
        </p:scale>
        <p:origin x="1328" y="184"/>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95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ctr">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Window1</a:t>
          </a:r>
          <a:r>
            <a:rPr lang="en-US" sz="8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700" b="1" dirty="0">
              <a:solidFill>
                <a:sysClr val="windowText" lastClr="000000">
                  <a:hueOff val="0"/>
                  <a:satOff val="0"/>
                  <a:lumOff val="0"/>
                  <a:alphaOff val="0"/>
                </a:sysClr>
              </a:solidFill>
              <a:latin typeface="Calibri" panose="020F0502020204030204"/>
              <a:ea typeface="+mn-ea"/>
              <a:cs typeface="+mn-cs"/>
            </a:rPr>
            <a:t>Window2</a:t>
          </a:r>
          <a:r>
            <a:rPr lang="en-US" sz="800" b="1" dirty="0">
              <a:solidFill>
                <a:sysClr val="windowText" lastClr="000000">
                  <a:hueOff val="0"/>
                  <a:satOff val="0"/>
                  <a:lumOff val="0"/>
                  <a:alphaOff val="0"/>
                </a:sysClr>
              </a:solidFill>
              <a:latin typeface="Calibri" panose="020F0502020204030204"/>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dirty="0">
              <a:solidFill>
                <a:sysClr val="windowText" lastClr="000000">
                  <a:hueOff val="0"/>
                  <a:satOff val="0"/>
                  <a:lumOff val="0"/>
                  <a:alphaOff val="0"/>
                </a:sysClr>
              </a:solidFill>
              <a:latin typeface="Century" panose="02040604050505020304" pitchFamily="18" charset="0"/>
              <a:ea typeface="+mn-ea"/>
              <a:cs typeface="+mn-cs"/>
            </a:rPr>
            <a:t> </a:t>
          </a:r>
          <a:r>
            <a:rPr lang="en-US" sz="8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8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buNone/>
          </a:pPr>
          <a:r>
            <a:rPr lang="en-US" b="1" dirty="0">
              <a:solidFill>
                <a:sysClr val="windowText" lastClr="000000">
                  <a:hueOff val="0"/>
                  <a:satOff val="0"/>
                  <a:lumOff val="0"/>
                  <a:alphaOff val="0"/>
                </a:sysClr>
              </a:solidFill>
              <a:latin typeface="Century" panose="02040604050505020304" pitchFamily="18" charset="0"/>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a:xfrm>
          <a:off x="6880" y="476430"/>
          <a:ext cx="1581687" cy="949012"/>
        </a:xfrm>
        <a:prstGeom prst="rect">
          <a:avLst/>
        </a:prstGeom>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a:xfrm>
          <a:off x="1985967" y="512150"/>
          <a:ext cx="1581687" cy="949012"/>
        </a:xfrm>
        <a:prstGeom prst="rect">
          <a:avLst/>
        </a:prstGeom>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a:xfrm>
          <a:off x="3904712" y="469293"/>
          <a:ext cx="1581687" cy="949012"/>
        </a:xfrm>
        <a:prstGeom prst="rect">
          <a:avLst/>
        </a:prstGeom>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a:xfrm>
          <a:off x="6880" y="1782094"/>
          <a:ext cx="2018296" cy="949012"/>
        </a:xfrm>
        <a:prstGeom prst="rect">
          <a:avLst/>
        </a:prstGeom>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3205" custLinFactNeighborY="-7030">
        <dgm:presLayoutVars>
          <dgm:bulletEnabled val="1"/>
        </dgm:presLayoutVars>
      </dgm:prSet>
      <dgm:spPr>
        <a:xfrm>
          <a:off x="2361586" y="1762126"/>
          <a:ext cx="1524683" cy="927412"/>
        </a:xfrm>
        <a:prstGeom prst="rect">
          <a:avLst/>
        </a:prstGeom>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a:ln w="28575"/>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422275">
            <a:lnSpc>
              <a:spcPct val="90000"/>
            </a:lnSpc>
            <a:spcBef>
              <a:spcPct val="0"/>
            </a:spcBef>
            <a:spcAft>
              <a:spcPct val="35000"/>
            </a:spcAft>
            <a:buNone/>
          </a:pPr>
          <a:r>
            <a:rPr lang="en-US" sz="95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905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Window1</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alibri" panose="020F0502020204030204"/>
              <a:ea typeface="+mn-ea"/>
              <a:cs typeface="+mn-cs"/>
            </a:rPr>
            <a:t>Window2</a:t>
          </a:r>
          <a:r>
            <a:rPr lang="en-US" sz="800" b="1" kern="1200" dirty="0">
              <a:solidFill>
                <a:sysClr val="windowText" lastClr="000000">
                  <a:hueOff val="0"/>
                  <a:satOff val="0"/>
                  <a:lumOff val="0"/>
                  <a:alphaOff val="0"/>
                </a:sysClr>
              </a:solidFill>
              <a:latin typeface="Calibri" panose="020F0502020204030204"/>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5560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6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8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55600">
            <a:lnSpc>
              <a:spcPct val="90000"/>
            </a:lnSpc>
            <a:spcBef>
              <a:spcPct val="0"/>
            </a:spcBef>
            <a:spcAft>
              <a:spcPct val="35000"/>
            </a:spcAft>
            <a:buNone/>
          </a:pPr>
          <a:endParaRPr lang="en-US" sz="8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357400"/>
          <a:ext cx="353838" cy="91440"/>
        </a:xfrm>
        <a:custGeom>
          <a:avLst/>
          <a:gdLst/>
          <a:ahLst/>
          <a:cxnLst/>
          <a:rect l="0" t="0" r="0" b="0"/>
          <a:pathLst>
            <a:path>
              <a:moveTo>
                <a:pt x="0" y="76486"/>
              </a:moveTo>
              <a:lnTo>
                <a:pt x="170004" y="76486"/>
              </a:lnTo>
              <a:lnTo>
                <a:pt x="170004" y="45720"/>
              </a:lnTo>
              <a:lnTo>
                <a:pt x="305809" y="45720"/>
              </a:lnTo>
            </a:path>
          </a:pathLst>
        </a:custGeom>
        <a:noFill/>
        <a:ln w="28575"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48648" y="240088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1" kern="1200" dirty="0">
              <a:solidFill>
                <a:sysClr val="windowText" lastClr="000000">
                  <a:hueOff val="0"/>
                  <a:satOff val="0"/>
                  <a:lumOff val="0"/>
                  <a:alphaOff val="0"/>
                </a:sysClr>
              </a:solidFill>
              <a:latin typeface="Century" panose="02040604050505020304" pitchFamily="18" charset="0"/>
              <a:ea typeface="+mn-ea"/>
              <a:cs typeface="+mn-cs"/>
            </a:rPr>
            <a:t>5 5 4 2 3 3 </a:t>
          </a:r>
        </a:p>
      </dsp:txBody>
      <dsp:txXfrm>
        <a:off x="5159" y="1902408"/>
        <a:ext cx="2478197" cy="1165259"/>
      </dsp:txXfrm>
    </dsp:sp>
    <dsp:sp modelId="{6735CE72-1D6C-8749-9B54-951A993B5AF2}">
      <dsp:nvSpPr>
        <dsp:cNvPr id="0" name=""/>
        <dsp:cNvSpPr/>
      </dsp:nvSpPr>
      <dsp:spPr>
        <a:xfrm>
          <a:off x="2867795" y="1833751"/>
          <a:ext cx="1872106" cy="1138738"/>
        </a:xfrm>
        <a:prstGeom prst="rect">
          <a:avLst/>
        </a:prstGeom>
        <a:solidFill>
          <a:sysClr val="window" lastClr="FFFFFF">
            <a:hueOff val="0"/>
            <a:satOff val="0"/>
            <a:lumOff val="0"/>
            <a:alphaOff val="0"/>
          </a:sysClr>
        </a:solidFill>
        <a:ln w="76200" cap="flat" cmpd="sng" algn="ctr">
          <a:solidFill>
            <a:srgbClr val="70AD47">
              <a:shade val="80000"/>
              <a:hueOff val="0"/>
              <a:satOff val="0"/>
              <a:lumOff val="0"/>
              <a:alphaOff val="0"/>
            </a:srgbClr>
          </a:solidFill>
          <a:prstDash val="solid"/>
          <a:miter lim="800000"/>
        </a:ln>
        <a:effectLst/>
        <a:scene3d>
          <a:camera prst="orthographicFront"/>
          <a:lightRig rig="threePt" dir="t"/>
        </a:scene3d>
        <a:sp3d>
          <a:bevelT w="50800" h="95250"/>
          <a:bevelB w="31750" h="120650"/>
        </a:sp3d>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67795" y="183375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3/19/19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924005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a:p>
            <a:r>
              <a:rPr lang="en-US" dirty="0"/>
              <a:t>Compare lasso and HMM</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Intuitively it makes sense to combine 1 and 2 and 3 and 4 for better performance and solve sparsity </a:t>
            </a:r>
          </a:p>
          <a:p>
            <a:r>
              <a:rPr lang="en-US" dirty="0"/>
              <a:t>Best baseline lasso ran a t test Ran a 100 runs , average RMSE of a given patient</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2373388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Between different states interpret</a:t>
            </a:r>
          </a:p>
          <a:p>
            <a:r>
              <a:rPr lang="en-US" dirty="0"/>
              <a:t>46000</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dirty="0"/>
              <a:t>Limitations,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Lower number of samples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Replicating the same procedure on MIMIC II dataset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Enforcing Variability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(e.g., demographics, socioeconomic status)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Minimum probability in Transition matrix</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Sufficient size for </a:t>
            </a:r>
            <a:r>
              <a:rPr lang="en-US" sz="1200" b="1" dirty="0"/>
              <a:t>learning</a:t>
            </a:r>
            <a:r>
              <a:rPr lang="en-US" sz="1200" dirty="0"/>
              <a:t>, realistic for </a:t>
            </a:r>
            <a:r>
              <a:rPr lang="en-US" sz="1200" b="1" dirty="0"/>
              <a:t>practical</a:t>
            </a:r>
            <a:r>
              <a:rPr lang="en-US" sz="1200" dirty="0"/>
              <a:t> purpose</a:t>
            </a:r>
            <a:endParaRPr lang="en-US" sz="1200" i="1"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Benchmarking deep learning models on large healthcare datasets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Journal of Biomedical Informatics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dirty="0">
                <a:solidFill>
                  <a:schemeClr val="tx1"/>
                </a:solidFill>
                <a:effectLst/>
                <a:latin typeface="Calibri" pitchFamily="34" charset="0"/>
                <a:ea typeface="MS PGothic" pitchFamily="34" charset="-128"/>
                <a:cs typeface="MS PGothic" charset="0"/>
              </a:rPr>
              <a:t>Tried incorporating more features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1200152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Higher availability for comparison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Also some demographics (i.e. age, gender)</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Sufficient size for </a:t>
            </a:r>
            <a:r>
              <a:rPr lang="en-US" b="1" dirty="0"/>
              <a:t>learning</a:t>
            </a:r>
            <a:r>
              <a:rPr lang="en-US" dirty="0"/>
              <a:t>, realistic for </a:t>
            </a:r>
            <a:r>
              <a:rPr lang="en-US" b="1" dirty="0"/>
              <a:t>practical</a:t>
            </a:r>
            <a:r>
              <a:rPr lang="en-US" dirty="0"/>
              <a:t> purpose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solidFill>
                <a:schemeClr val="tx1"/>
              </a:solidFill>
            </a:endParaRP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Regression </a:t>
            </a:r>
            <a:r>
              <a:rPr lang="en-US" sz="1200" dirty="0">
                <a:sym typeface="Wingdings" pitchFamily="2" charset="2"/>
              </a:rPr>
              <a:t> more precise</a:t>
            </a:r>
            <a:endParaRPr lang="en-US" sz="1200" dirty="0"/>
          </a:p>
          <a:p>
            <a:r>
              <a:rPr lang="en-US" dirty="0" err="1"/>
              <a:t>Lasso,ridge</a:t>
            </a:r>
            <a:r>
              <a:rPr lang="en-US" dirty="0"/>
              <a:t>, negative binomial, </a:t>
            </a:r>
            <a:r>
              <a:rPr lang="en-US" dirty="0" err="1"/>
              <a:t>poisson</a:t>
            </a:r>
            <a:r>
              <a:rPr lang="en-US" dirty="0"/>
              <a:t> and Support vector machine Regressions</a:t>
            </a:r>
          </a:p>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Utilization of more temporal information in HMM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Meanwhile HMM Model attempts to utilize all temporal information by considering all values</a:t>
            </a:r>
          </a:p>
          <a:p>
            <a:endParaRPr lang="en-US" dirty="0"/>
          </a:p>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25965846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Clr>
                <a:srgbClr val="C00000"/>
              </a:buClr>
              <a:buFont typeface="Arial" panose="020B0604020202020204" pitchFamily="34" charset="0"/>
              <a:buChar char="•"/>
            </a:pPr>
            <a:r>
              <a:rPr lang="en-US" sz="1200" dirty="0" err="1"/>
              <a:t>Paramtetr</a:t>
            </a:r>
            <a:r>
              <a:rPr lang="en-US" sz="1200" dirty="0"/>
              <a:t> </a:t>
            </a:r>
            <a:r>
              <a:rPr lang="en-US" sz="1200" dirty="0" err="1"/>
              <a:t>interpretablility</a:t>
            </a:r>
            <a:r>
              <a:rPr lang="en-US" sz="1200" dirty="0"/>
              <a:t> </a:t>
            </a:r>
          </a:p>
          <a:p>
            <a:pPr marL="342900" indent="-342900">
              <a:buClr>
                <a:srgbClr val="C00000"/>
              </a:buClr>
              <a:buFont typeface="Arial" panose="020B0604020202020204" pitchFamily="34" charset="0"/>
              <a:buChar char="•"/>
            </a:pPr>
            <a:r>
              <a:rPr lang="en-US" sz="1200" dirty="0"/>
              <a:t>Providing more data</a:t>
            </a:r>
            <a:r>
              <a:rPr lang="fa-IR" sz="1200" dirty="0"/>
              <a:t> </a:t>
            </a:r>
            <a:r>
              <a:rPr lang="en-US" sz="1200" dirty="0"/>
              <a:t>to model</a:t>
            </a:r>
          </a:p>
          <a:p>
            <a:pPr marL="342900" indent="-342900">
              <a:buClr>
                <a:srgbClr val="C00000"/>
              </a:buClr>
              <a:buFont typeface="Arial" panose="020B0604020202020204" pitchFamily="34" charset="0"/>
              <a:buChar char="•"/>
            </a:pPr>
            <a:endParaRPr lang="en-US" sz="1200" dirty="0"/>
          </a:p>
          <a:p>
            <a:pPr marL="342900" indent="-342900">
              <a:buClr>
                <a:srgbClr val="C00000"/>
              </a:buClr>
              <a:buFont typeface="Arial" panose="020B0604020202020204" pitchFamily="34" charset="0"/>
              <a:buChar char="•"/>
            </a:pPr>
            <a:r>
              <a:rPr lang="en-US" sz="1200" dirty="0"/>
              <a:t>Capturing more dynamics</a:t>
            </a:r>
          </a:p>
          <a:p>
            <a:endParaRPr lang="en-US" dirty="0"/>
          </a:p>
          <a:p>
            <a:r>
              <a:rPr lang="en-US" dirty="0"/>
              <a:t>Reds capturing both local minimum points in the same interval while they have significant difference in time, five critical points in the same interval</a:t>
            </a:r>
          </a:p>
          <a:p>
            <a:endParaRPr lang="en-US" dirty="0"/>
          </a:p>
          <a:p>
            <a:r>
              <a:rPr lang="en-US" dirty="0"/>
              <a:t>The </a:t>
            </a:r>
            <a:r>
              <a:rPr lang="en-US" dirty="0" err="1"/>
              <a:t>puruple</a:t>
            </a:r>
            <a:r>
              <a:rPr lang="en-US" dirty="0"/>
              <a:t> ones can better capture what happened before and after these points, capturing more trends, dividing critical points throughout intervals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a:p>
            <a:endParaRPr lang="en-US" dirty="0"/>
          </a:p>
          <a:p>
            <a:r>
              <a:rPr lang="en-US" dirty="0"/>
              <a:t>We also considered certainty for that look in the paper</a:t>
            </a: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first is homogeneity</a:t>
            </a:r>
          </a:p>
          <a:p>
            <a:r>
              <a:rPr lang="en-US" sz="1200" b="1" dirty="0"/>
              <a:t>Second is distinguishability </a:t>
            </a:r>
          </a:p>
          <a:p>
            <a:r>
              <a:rPr lang="en-US" sz="1200" b="1" dirty="0"/>
              <a:t>lower is better</a:t>
            </a:r>
          </a:p>
          <a:p>
            <a:r>
              <a:rPr lang="en-US" sz="1200" b="1" dirty="0"/>
              <a:t>Homogeneity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xml"/><Relationship Id="rId4" Type="http://schemas.openxmlformats.org/officeDocument/2006/relationships/hyperlink" Target="https://www.ebay.com/itm/METAL-MAGNET-Woman-In-Hospital-Gown-Now-Know-Why-They-Call-It-ICU-Humor-MAGNET-/292240644774"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hyperlink" Target="https://www.citrix.com/about/future-of-work/"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hyperlink" Target="https://www.image-illustration.net/wp-content/uploads/2017/09/black-nurse-or-family-doctor-at-male-patient-bed.jp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hyperlink" Target="http://graphics8.info/pixabay/pphoto/patient-monitor-screen.html" TargetMode="External"/><Relationship Id="rId5" Type="http://schemas.openxmlformats.org/officeDocument/2006/relationships/image" Target="../media/image27.png"/><Relationship Id="rId4" Type="http://schemas.openxmlformats.org/officeDocument/2006/relationships/hyperlink" Target="https://physionet.org/challenge/2012/"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4.xml"/><Relationship Id="rId4" Type="http://schemas.openxmlformats.org/officeDocument/2006/relationships/hyperlink" Target="https://www.researchgate.net/figure/a-b-secondary-structure-of-Neurospora-crassa-a-Sequence-length-1434-Alpha_fig4_32271348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4.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i="1" u="sng" dirty="0">
                <a:solidFill>
                  <a:schemeClr val="accent6"/>
                </a:solidFill>
              </a:rPr>
              <a:t>Machine Learning in Clinical Predictive Modeling I</a:t>
            </a:r>
            <a:endParaRPr lang="en-US" sz="1200" i="1" u="sng"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3"/>
          <a:stretch>
            <a:fillRect/>
          </a:stretch>
        </p:blipFill>
        <p:spPr>
          <a:xfrm>
            <a:off x="6785811" y="0"/>
            <a:ext cx="2358189" cy="3049382"/>
          </a:xfrm>
          <a:prstGeom prst="rect">
            <a:avLst/>
          </a:prstGeom>
        </p:spPr>
      </p:pic>
      <p:sp>
        <p:nvSpPr>
          <p:cNvPr id="2" name="TextBox 1">
            <a:extLst>
              <a:ext uri="{FF2B5EF4-FFF2-40B4-BE49-F238E27FC236}">
                <a16:creationId xmlns:a16="http://schemas.microsoft.com/office/drawing/2014/main" id="{965EB414-D60A-1641-B008-4A4EB9E4E5B0}"/>
              </a:ext>
            </a:extLst>
          </p:cNvPr>
          <p:cNvSpPr txBox="1"/>
          <p:nvPr/>
        </p:nvSpPr>
        <p:spPr>
          <a:xfrm>
            <a:off x="6785811" y="2989599"/>
            <a:ext cx="1953491" cy="153888"/>
          </a:xfrm>
          <a:prstGeom prst="rect">
            <a:avLst/>
          </a:prstGeom>
          <a:noFill/>
        </p:spPr>
        <p:txBody>
          <a:bodyPr wrap="square" rtlCol="0">
            <a:spAutoFit/>
          </a:bodyPr>
          <a:lstStyle/>
          <a:p>
            <a:r>
              <a:rPr lang="en-US" sz="400" dirty="0">
                <a:hlinkClick r:id="rId4"/>
              </a:rPr>
              <a:t>Source </a:t>
            </a:r>
            <a:endParaRPr lang="en-US" sz="400" dirty="0"/>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rPr dirty="0"/>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916280024"/>
              </p:ext>
            </p:extLst>
          </p:nvPr>
        </p:nvGraphicFramePr>
        <p:xfrm>
          <a:off x="547080" y="931817"/>
          <a:ext cx="8119400" cy="3782425"/>
        </p:xfrm>
        <a:graphic>
          <a:graphicData uri="http://schemas.openxmlformats.org/drawingml/2006/table">
            <a:tbl>
              <a:tblPr firstRow="1" bandRow="1">
                <a:tableStyleId>{5C22544A-7EE6-4342-B048-85BDC9FD1C3A}</a:tableStyleId>
              </a:tblPr>
              <a:tblGrid>
                <a:gridCol w="5908395">
                  <a:extLst>
                    <a:ext uri="{9D8B030D-6E8A-4147-A177-3AD203B41FA5}">
                      <a16:colId xmlns:a16="http://schemas.microsoft.com/office/drawing/2014/main" val="3745077849"/>
                    </a:ext>
                  </a:extLst>
                </a:gridCol>
                <a:gridCol w="2211005">
                  <a:extLst>
                    <a:ext uri="{9D8B030D-6E8A-4147-A177-3AD203B41FA5}">
                      <a16:colId xmlns:a16="http://schemas.microsoft.com/office/drawing/2014/main" val="1330309998"/>
                    </a:ext>
                  </a:extLst>
                </a:gridCol>
              </a:tblGrid>
              <a:tr h="616640">
                <a:tc>
                  <a:txBody>
                    <a:bodyPr/>
                    <a:lstStyle/>
                    <a:p>
                      <a:pPr algn="ctr"/>
                      <a:r>
                        <a:rPr lang="en-US" dirty="0"/>
                        <a:t>Model Description</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452255">
                <a:tc>
                  <a:txBody>
                    <a:bodyPr/>
                    <a:lstStyle/>
                    <a:p>
                      <a:pPr algn="ctr"/>
                      <a:r>
                        <a:rPr lang="en-US" dirty="0"/>
                        <a:t>Ridge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236.91</a:t>
                      </a:r>
                    </a:p>
                  </a:txBody>
                  <a:tcPr/>
                </a:tc>
                <a:extLst>
                  <a:ext uri="{0D108BD9-81ED-4DB2-BD59-A6C34878D82A}">
                    <a16:rowId xmlns:a16="http://schemas.microsoft.com/office/drawing/2014/main" val="2227547249"/>
                  </a:ext>
                </a:extLst>
              </a:tr>
              <a:tr h="452255">
                <a:tc>
                  <a:txBody>
                    <a:bodyPr/>
                    <a:lstStyle/>
                    <a:p>
                      <a:pPr algn="ctr"/>
                      <a:r>
                        <a:rPr lang="en-US" dirty="0"/>
                        <a:t>Poisson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235.26</a:t>
                      </a:r>
                    </a:p>
                  </a:txBody>
                  <a:tcPr/>
                </a:tc>
                <a:extLst>
                  <a:ext uri="{0D108BD9-81ED-4DB2-BD59-A6C34878D82A}">
                    <a16:rowId xmlns:a16="http://schemas.microsoft.com/office/drawing/2014/main" val="3944887852"/>
                  </a:ext>
                </a:extLst>
              </a:tr>
              <a:tr h="452255">
                <a:tc>
                  <a:txBody>
                    <a:bodyPr/>
                    <a:lstStyle/>
                    <a:p>
                      <a:pPr algn="ctr"/>
                      <a:r>
                        <a:rPr lang="en-US" dirty="0"/>
                        <a:t>Negative Binomial Regression </a:t>
                      </a:r>
                      <a:r>
                        <a:rPr lang="en-US" sz="1800" b="0" dirty="0"/>
                        <a:t>(</a:t>
                      </a:r>
                      <a:r>
                        <a:rPr lang="en-US" sz="1800" b="1" dirty="0"/>
                        <a:t>7</a:t>
                      </a:r>
                      <a:r>
                        <a:rPr lang="en-US" sz="1800" b="0" dirty="0"/>
                        <a:t> flattened features)</a:t>
                      </a:r>
                      <a:endParaRPr lang="en-US" dirty="0"/>
                    </a:p>
                  </a:txBody>
                  <a:tcPr/>
                </a:tc>
                <a:tc>
                  <a:txBody>
                    <a:bodyPr/>
                    <a:lstStyle/>
                    <a:p>
                      <a:pPr algn="ctr"/>
                      <a:r>
                        <a:rPr lang="en-US" dirty="0"/>
                        <a:t>235.01</a:t>
                      </a:r>
                    </a:p>
                  </a:txBody>
                  <a:tcPr/>
                </a:tc>
                <a:extLst>
                  <a:ext uri="{0D108BD9-81ED-4DB2-BD59-A6C34878D82A}">
                    <a16:rowId xmlns:a16="http://schemas.microsoft.com/office/drawing/2014/main" val="713869284"/>
                  </a:ext>
                </a:extLst>
              </a:tr>
              <a:tr h="452255">
                <a:tc>
                  <a:txBody>
                    <a:bodyPr/>
                    <a:lstStyle/>
                    <a:p>
                      <a:pPr algn="ctr"/>
                      <a:r>
                        <a:rPr lang="en-US" dirty="0"/>
                        <a:t>RBF SVR </a:t>
                      </a:r>
                      <a:r>
                        <a:rPr lang="en-US" sz="1800" b="0" dirty="0"/>
                        <a:t>(</a:t>
                      </a:r>
                      <a:r>
                        <a:rPr lang="en-US" sz="1800" b="1" dirty="0"/>
                        <a:t>7</a:t>
                      </a:r>
                      <a:r>
                        <a:rPr lang="en-US" sz="1800" b="0" dirty="0"/>
                        <a:t> flattened features)</a:t>
                      </a:r>
                      <a:endParaRPr lang="en-US" dirty="0"/>
                    </a:p>
                  </a:txBody>
                  <a:tcPr/>
                </a:tc>
                <a:tc>
                  <a:txBody>
                    <a:bodyPr/>
                    <a:lstStyle/>
                    <a:p>
                      <a:pPr algn="ctr"/>
                      <a:r>
                        <a:rPr lang="en-US" dirty="0"/>
                        <a:t>236.97</a:t>
                      </a:r>
                    </a:p>
                  </a:txBody>
                  <a:tcPr/>
                </a:tc>
                <a:extLst>
                  <a:ext uri="{0D108BD9-81ED-4DB2-BD59-A6C34878D82A}">
                    <a16:rowId xmlns:a16="http://schemas.microsoft.com/office/drawing/2014/main" val="2684047178"/>
                  </a:ext>
                </a:extLst>
              </a:tr>
              <a:tr h="452255">
                <a:tc>
                  <a:txBody>
                    <a:bodyPr/>
                    <a:lstStyle/>
                    <a:p>
                      <a:pPr algn="ctr"/>
                      <a:r>
                        <a:rPr lang="en-US" dirty="0">
                          <a:highlight>
                            <a:srgbClr val="F77F00"/>
                          </a:highlight>
                        </a:rPr>
                        <a:t>Lasso Regression* </a:t>
                      </a:r>
                      <a:r>
                        <a:rPr lang="en-US" b="0" dirty="0"/>
                        <a:t> </a:t>
                      </a:r>
                      <a:r>
                        <a:rPr lang="en-US" sz="1800" b="0" dirty="0">
                          <a:highlight>
                            <a:srgbClr val="F77F00"/>
                          </a:highlight>
                        </a:rPr>
                        <a:t>(</a:t>
                      </a:r>
                      <a:r>
                        <a:rPr lang="en-US" sz="1800" b="1" dirty="0">
                          <a:highlight>
                            <a:srgbClr val="F77F00"/>
                          </a:highlight>
                        </a:rPr>
                        <a:t>7</a:t>
                      </a:r>
                      <a:r>
                        <a:rPr lang="en-US" sz="1800" b="0" dirty="0">
                          <a:highlight>
                            <a:srgbClr val="F77F00"/>
                          </a:highlight>
                        </a:rPr>
                        <a:t> flattened features</a:t>
                      </a:r>
                      <a:r>
                        <a:rPr lang="en-US" sz="1600" b="0" dirty="0">
                          <a:highlight>
                            <a:srgbClr val="F77F00"/>
                          </a:highlight>
                        </a:rPr>
                        <a:t>)</a:t>
                      </a:r>
                    </a:p>
                  </a:txBody>
                  <a:tcPr/>
                </a:tc>
                <a:tc>
                  <a:txBody>
                    <a:bodyPr/>
                    <a:lstStyle/>
                    <a:p>
                      <a:pPr algn="ctr"/>
                      <a:r>
                        <a:rPr lang="en-US" dirty="0">
                          <a:highlight>
                            <a:srgbClr val="F77F00"/>
                          </a:highlight>
                        </a:rPr>
                        <a:t>234.19</a:t>
                      </a:r>
                    </a:p>
                  </a:txBody>
                  <a:tcPr/>
                </a:tc>
                <a:extLst>
                  <a:ext uri="{0D108BD9-81ED-4DB2-BD59-A6C34878D82A}">
                    <a16:rowId xmlns:a16="http://schemas.microsoft.com/office/drawing/2014/main" val="1363687490"/>
                  </a:ext>
                </a:extLst>
              </a:tr>
              <a:tr h="452255">
                <a:tc>
                  <a:txBody>
                    <a:bodyPr/>
                    <a:lstStyle/>
                    <a:p>
                      <a:pPr algn="ctr"/>
                      <a:r>
                        <a:rPr lang="en-US" i="1" dirty="0">
                          <a:highlight>
                            <a:srgbClr val="FFFF00"/>
                          </a:highlight>
                        </a:rPr>
                        <a:t>HMM Method** ( 7 features)</a:t>
                      </a:r>
                    </a:p>
                  </a:txBody>
                  <a:tcPr/>
                </a:tc>
                <a:tc>
                  <a:txBody>
                    <a:bodyPr/>
                    <a:lstStyle/>
                    <a:p>
                      <a:pPr algn="ctr"/>
                      <a:r>
                        <a:rPr lang="en-US" i="1" dirty="0">
                          <a:highlight>
                            <a:srgbClr val="FFFF00"/>
                          </a:highlight>
                        </a:rPr>
                        <a:t>228.12</a:t>
                      </a:r>
                    </a:p>
                  </a:txBody>
                  <a:tcPr/>
                </a:tc>
                <a:extLst>
                  <a:ext uri="{0D108BD9-81ED-4DB2-BD59-A6C34878D82A}">
                    <a16:rowId xmlns:a16="http://schemas.microsoft.com/office/drawing/2014/main" val="183351119"/>
                  </a:ext>
                </a:extLst>
              </a:tr>
              <a:tr h="452255">
                <a:tc>
                  <a:txBody>
                    <a:bodyPr/>
                    <a:lstStyle/>
                    <a:p>
                      <a:pPr algn="ctr"/>
                      <a:r>
                        <a:rPr lang="en-US" b="1" dirty="0"/>
                        <a:t>SAPS-II (14 features)</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81891" y="477539"/>
            <a:ext cx="6885077" cy="320088"/>
          </a:xfrm>
          <a:prstGeom prst="rect">
            <a:avLst/>
          </a:prstGeom>
        </p:spPr>
        <p:txBody>
          <a:bodyPr/>
          <a:lstStyle/>
          <a:p>
            <a:r>
              <a:rPr dirty="0"/>
              <a:t>Combining ICU </a:t>
            </a:r>
            <a:r>
              <a:rPr lang="en-US" dirty="0"/>
              <a:t>T</a:t>
            </a:r>
            <a:r>
              <a:rPr dirty="0"/>
              <a:t>ype</a:t>
            </a:r>
            <a:r>
              <a:rPr lang="en-US" dirty="0"/>
              <a:t>s</a:t>
            </a:r>
            <a:endParaRPr dirty="0"/>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2667581652"/>
              </p:ext>
            </p:extLst>
          </p:nvPr>
        </p:nvGraphicFramePr>
        <p:xfrm>
          <a:off x="772885" y="859972"/>
          <a:ext cx="7750629" cy="3820882"/>
        </p:xfrm>
        <a:graphic>
          <a:graphicData uri="http://schemas.openxmlformats.org/drawingml/2006/table">
            <a:tbl>
              <a:tblPr firstRow="1" bandRow="1">
                <a:tableStyleId>{5C22544A-7EE6-4342-B048-85BDC9FD1C3A}</a:tableStyleId>
              </a:tblPr>
              <a:tblGrid>
                <a:gridCol w="3155129">
                  <a:extLst>
                    <a:ext uri="{9D8B030D-6E8A-4147-A177-3AD203B41FA5}">
                      <a16:colId xmlns:a16="http://schemas.microsoft.com/office/drawing/2014/main" val="2151406668"/>
                    </a:ext>
                  </a:extLst>
                </a:gridCol>
                <a:gridCol w="4595500">
                  <a:extLst>
                    <a:ext uri="{9D8B030D-6E8A-4147-A177-3AD203B41FA5}">
                      <a16:colId xmlns:a16="http://schemas.microsoft.com/office/drawing/2014/main" val="1552268937"/>
                    </a:ext>
                  </a:extLst>
                </a:gridCol>
              </a:tblGrid>
              <a:tr h="600146">
                <a:tc>
                  <a:txBody>
                    <a:bodyPr/>
                    <a:lstStyle/>
                    <a:p>
                      <a:pPr algn="ctr"/>
                      <a:r>
                        <a:rPr lang="en-US" dirty="0"/>
                        <a:t>ICU Type</a:t>
                      </a:r>
                    </a:p>
                  </a:txBody>
                  <a:tcPr/>
                </a:tc>
                <a:tc>
                  <a:txBody>
                    <a:bodyPr/>
                    <a:lstStyle/>
                    <a:p>
                      <a:pPr algn="ctr"/>
                      <a:r>
                        <a:rPr lang="en-US" dirty="0"/>
                        <a:t>RMSE mean of difference </a:t>
                      </a:r>
                      <a:r>
                        <a:rPr lang="en-US" dirty="0" err="1"/>
                        <a:t>w.r.t</a:t>
                      </a:r>
                      <a:r>
                        <a:rPr lang="en-US" dirty="0"/>
                        <a:t> baseline</a:t>
                      </a:r>
                    </a:p>
                  </a:txBody>
                  <a:tcPr/>
                </a:tc>
                <a:extLst>
                  <a:ext uri="{0D108BD9-81ED-4DB2-BD59-A6C34878D82A}">
                    <a16:rowId xmlns:a16="http://schemas.microsoft.com/office/drawing/2014/main" val="1805635297"/>
                  </a:ext>
                </a:extLst>
              </a:tr>
              <a:tr h="402592">
                <a:tc>
                  <a:txBody>
                    <a:bodyPr/>
                    <a:lstStyle/>
                    <a:p>
                      <a:pPr algn="ctr"/>
                      <a:r>
                        <a:rPr lang="en-US" dirty="0">
                          <a:highlight>
                            <a:srgbClr val="00FFFF"/>
                          </a:highlight>
                        </a:rPr>
                        <a:t>1</a:t>
                      </a:r>
                      <a:r>
                        <a:rPr lang="en-US" dirty="0"/>
                        <a:t> Coronary Care</a:t>
                      </a:r>
                    </a:p>
                  </a:txBody>
                  <a:tcPr/>
                </a:tc>
                <a:tc>
                  <a:txBody>
                    <a:bodyPr/>
                    <a:lstStyle/>
                    <a:p>
                      <a:pPr algn="ctr"/>
                      <a:r>
                        <a:rPr lang="en-US" dirty="0"/>
                        <a:t>-1.97</a:t>
                      </a:r>
                    </a:p>
                  </a:txBody>
                  <a:tcPr/>
                </a:tc>
                <a:extLst>
                  <a:ext uri="{0D108BD9-81ED-4DB2-BD59-A6C34878D82A}">
                    <a16:rowId xmlns:a16="http://schemas.microsoft.com/office/drawing/2014/main" val="2500883727"/>
                  </a:ext>
                </a:extLst>
              </a:tr>
              <a:tr h="402592">
                <a:tc>
                  <a:txBody>
                    <a:bodyPr/>
                    <a:lstStyle/>
                    <a:p>
                      <a:pPr algn="ctr"/>
                      <a:r>
                        <a:rPr lang="en-US" dirty="0">
                          <a:highlight>
                            <a:srgbClr val="00FFFF"/>
                          </a:highlight>
                        </a:rPr>
                        <a:t>2</a:t>
                      </a:r>
                      <a:r>
                        <a:rPr lang="en-US" dirty="0"/>
                        <a:t> Cardiac Surgery</a:t>
                      </a:r>
                    </a:p>
                  </a:txBody>
                  <a:tcPr/>
                </a:tc>
                <a:tc>
                  <a:txBody>
                    <a:bodyPr/>
                    <a:lstStyle/>
                    <a:p>
                      <a:pPr algn="ctr"/>
                      <a:r>
                        <a:rPr lang="en-US" dirty="0"/>
                        <a:t>-9.39</a:t>
                      </a:r>
                    </a:p>
                  </a:txBody>
                  <a:tcPr/>
                </a:tc>
                <a:extLst>
                  <a:ext uri="{0D108BD9-81ED-4DB2-BD59-A6C34878D82A}">
                    <a16:rowId xmlns:a16="http://schemas.microsoft.com/office/drawing/2014/main" val="2079077770"/>
                  </a:ext>
                </a:extLst>
              </a:tr>
              <a:tr h="402592">
                <a:tc>
                  <a:txBody>
                    <a:bodyPr/>
                    <a:lstStyle/>
                    <a:p>
                      <a:pPr algn="ctr"/>
                      <a:r>
                        <a:rPr lang="en-US" dirty="0">
                          <a:highlight>
                            <a:srgbClr val="FFFF00"/>
                          </a:highlight>
                        </a:rPr>
                        <a:t>3</a:t>
                      </a:r>
                      <a:r>
                        <a:rPr lang="en-US" dirty="0"/>
                        <a:t> Medical</a:t>
                      </a:r>
                    </a:p>
                  </a:txBody>
                  <a:tcPr/>
                </a:tc>
                <a:tc>
                  <a:txBody>
                    <a:bodyPr/>
                    <a:lstStyle/>
                    <a:p>
                      <a:pPr algn="ctr"/>
                      <a:r>
                        <a:rPr lang="en-US" dirty="0"/>
                        <a:t>-7.56</a:t>
                      </a:r>
                    </a:p>
                  </a:txBody>
                  <a:tcPr/>
                </a:tc>
                <a:extLst>
                  <a:ext uri="{0D108BD9-81ED-4DB2-BD59-A6C34878D82A}">
                    <a16:rowId xmlns:a16="http://schemas.microsoft.com/office/drawing/2014/main" val="543495679"/>
                  </a:ext>
                </a:extLst>
              </a:tr>
              <a:tr h="402592">
                <a:tc>
                  <a:txBody>
                    <a:bodyPr/>
                    <a:lstStyle/>
                    <a:p>
                      <a:pPr algn="ctr"/>
                      <a:r>
                        <a:rPr lang="en-US" dirty="0">
                          <a:highlight>
                            <a:srgbClr val="FFFF00"/>
                          </a:highlight>
                        </a:rPr>
                        <a:t>4</a:t>
                      </a:r>
                      <a:r>
                        <a:rPr lang="en-US" dirty="0"/>
                        <a:t> Surgical</a:t>
                      </a:r>
                    </a:p>
                  </a:txBody>
                  <a:tcPr/>
                </a:tc>
                <a:tc>
                  <a:txBody>
                    <a:bodyPr/>
                    <a:lstStyle/>
                    <a:p>
                      <a:pPr algn="ctr"/>
                      <a:r>
                        <a:rPr lang="en-US" dirty="0"/>
                        <a:t>-6.07</a:t>
                      </a:r>
                    </a:p>
                  </a:txBody>
                  <a:tcPr/>
                </a:tc>
                <a:extLst>
                  <a:ext uri="{0D108BD9-81ED-4DB2-BD59-A6C34878D82A}">
                    <a16:rowId xmlns:a16="http://schemas.microsoft.com/office/drawing/2014/main" val="559119594"/>
                  </a:ext>
                </a:extLst>
              </a:tr>
              <a:tr h="402592">
                <a:tc>
                  <a:txBody>
                    <a:bodyPr/>
                    <a:lstStyle/>
                    <a:p>
                      <a:pPr algn="ctr"/>
                      <a:r>
                        <a:rPr lang="en-US" dirty="0"/>
                        <a:t>ALL</a:t>
                      </a:r>
                    </a:p>
                  </a:txBody>
                  <a:tcPr/>
                </a:tc>
                <a:tc>
                  <a:txBody>
                    <a:bodyPr/>
                    <a:lstStyle/>
                    <a:p>
                      <a:pPr algn="ctr"/>
                      <a:r>
                        <a:rPr lang="en-US" dirty="0"/>
                        <a:t>6.58</a:t>
                      </a:r>
                    </a:p>
                  </a:txBody>
                  <a:tcPr/>
                </a:tc>
                <a:extLst>
                  <a:ext uri="{0D108BD9-81ED-4DB2-BD59-A6C34878D82A}">
                    <a16:rowId xmlns:a16="http://schemas.microsoft.com/office/drawing/2014/main" val="968352832"/>
                  </a:ext>
                </a:extLst>
              </a:tr>
              <a:tr h="402592">
                <a:tc>
                  <a:txBody>
                    <a:bodyPr/>
                    <a:lstStyle/>
                    <a:p>
                      <a:pPr algn="ctr"/>
                      <a:r>
                        <a:rPr lang="en-US" b="1" dirty="0"/>
                        <a:t>Combined (</a:t>
                      </a:r>
                      <a:r>
                        <a:rPr lang="en-US" b="1" dirty="0">
                          <a:highlight>
                            <a:srgbClr val="00FFFF"/>
                          </a:highlight>
                        </a:rPr>
                        <a:t>1</a:t>
                      </a:r>
                      <a:r>
                        <a:rPr lang="en-US" b="1" dirty="0"/>
                        <a:t>,</a:t>
                      </a:r>
                      <a:r>
                        <a:rPr lang="en-US" b="1" dirty="0">
                          <a:highlight>
                            <a:srgbClr val="00FFFF"/>
                          </a:highlight>
                        </a:rPr>
                        <a:t>2</a:t>
                      </a:r>
                      <a:r>
                        <a:rPr lang="en-US" b="1" dirty="0"/>
                        <a:t>) (</a:t>
                      </a:r>
                      <a:r>
                        <a:rPr lang="en-US" b="1" dirty="0">
                          <a:highlight>
                            <a:srgbClr val="FFFF00"/>
                          </a:highlight>
                        </a:rPr>
                        <a:t>3</a:t>
                      </a:r>
                      <a:r>
                        <a:rPr lang="en-US" b="1" dirty="0"/>
                        <a:t>,</a:t>
                      </a:r>
                      <a:r>
                        <a:rPr lang="en-US" b="1" dirty="0">
                          <a:highlight>
                            <a:srgbClr val="FFFF00"/>
                          </a:highlight>
                        </a:rPr>
                        <a:t>4</a:t>
                      </a:r>
                      <a:r>
                        <a:rPr lang="en-US" b="1" dirty="0"/>
                        <a:t>)</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402592">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t="1086" r="3967" b="16205"/>
          <a:stretch/>
        </p:blipFill>
        <p:spPr>
          <a:xfrm>
            <a:off x="264963" y="813391"/>
            <a:ext cx="8734994" cy="3318400"/>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sp>
        <p:nvSpPr>
          <p:cNvPr id="3" name="TextBox 2">
            <a:extLst>
              <a:ext uri="{FF2B5EF4-FFF2-40B4-BE49-F238E27FC236}">
                <a16:creationId xmlns:a16="http://schemas.microsoft.com/office/drawing/2014/main" id="{0026BA8C-3563-044B-8BDE-DAE92710519C}"/>
              </a:ext>
            </a:extLst>
          </p:cNvPr>
          <p:cNvSpPr txBox="1"/>
          <p:nvPr/>
        </p:nvSpPr>
        <p:spPr>
          <a:xfrm>
            <a:off x="4320846" y="2391354"/>
            <a:ext cx="972543" cy="1538883"/>
          </a:xfrm>
          <a:prstGeom prst="rect">
            <a:avLst/>
          </a:prstGeom>
          <a:noFill/>
        </p:spPr>
        <p:txBody>
          <a:bodyPr wrap="square" rtlCol="0">
            <a:spAutoFit/>
          </a:bodyPr>
          <a:lstStyle/>
          <a:p>
            <a:r>
              <a:rPr lang="en-US" sz="1400" b="1" dirty="0"/>
              <a:t>Most probable starting state</a:t>
            </a:r>
          </a:p>
          <a:p>
            <a:endParaRPr lang="en-US" sz="1400" dirty="0"/>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192866" y="246756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21415" y="3577075"/>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83235" y="381952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81991" y="3828814"/>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2085573463"/>
              </p:ext>
            </p:extLst>
          </p:nvPr>
        </p:nvGraphicFramePr>
        <p:xfrm>
          <a:off x="3544629" y="3874284"/>
          <a:ext cx="1898228" cy="828153"/>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494740">
                  <a:extLst>
                    <a:ext uri="{9D8B030D-6E8A-4147-A177-3AD203B41FA5}">
                      <a16:colId xmlns:a16="http://schemas.microsoft.com/office/drawing/2014/main" val="955002753"/>
                    </a:ext>
                  </a:extLst>
                </a:gridCol>
                <a:gridCol w="7014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endParaRPr lang="en-US" sz="1200" dirty="0"/>
                    </a:p>
                  </a:txBody>
                  <a:tcPr/>
                </a:tc>
                <a:tc>
                  <a:txBody>
                    <a:bodyPr/>
                    <a:lstStyle/>
                    <a:p>
                      <a:pPr algn="ctr"/>
                      <a:r>
                        <a:rPr lang="en-US" sz="1200" dirty="0"/>
                        <a:t>Not </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r h="276051">
                <a:tc>
                  <a:txBody>
                    <a:bodyPr/>
                    <a:lstStyle/>
                    <a:p>
                      <a:pPr algn="ctr"/>
                      <a:r>
                        <a:rPr lang="en-US" sz="1200" dirty="0"/>
                        <a:t>6</a:t>
                      </a:r>
                    </a:p>
                  </a:txBody>
                  <a:tcPr/>
                </a:tc>
                <a:tc>
                  <a:txBody>
                    <a:bodyPr/>
                    <a:lstStyle/>
                    <a:p>
                      <a:pPr algn="ctr"/>
                      <a:r>
                        <a:rPr lang="en-US" sz="1200" b="1" dirty="0"/>
                        <a:t>9.6</a:t>
                      </a:r>
                    </a:p>
                  </a:txBody>
                  <a:tcPr/>
                </a:tc>
                <a:tc>
                  <a:txBody>
                    <a:bodyPr/>
                    <a:lstStyle/>
                    <a:p>
                      <a:pPr algn="ctr"/>
                      <a:r>
                        <a:rPr lang="en-US" sz="1200" dirty="0"/>
                        <a:t>6.07</a:t>
                      </a:r>
                    </a:p>
                  </a:txBody>
                  <a:tcPr/>
                </a:tc>
                <a:extLst>
                  <a:ext uri="{0D108BD9-81ED-4DB2-BD59-A6C34878D82A}">
                    <a16:rowId xmlns:a16="http://schemas.microsoft.com/office/drawing/2014/main" val="3991768386"/>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59236" y="392228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59860" y="422940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quot;No&quot; Symbol 26">
            <a:extLst>
              <a:ext uri="{FF2B5EF4-FFF2-40B4-BE49-F238E27FC236}">
                <a16:creationId xmlns:a16="http://schemas.microsoft.com/office/drawing/2014/main" id="{4301461C-199F-CC49-B3AE-9E47AD932B94}"/>
              </a:ext>
            </a:extLst>
          </p:cNvPr>
          <p:cNvSpPr/>
          <p:nvPr/>
        </p:nvSpPr>
        <p:spPr>
          <a:xfrm>
            <a:off x="5248079" y="393023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8" name="Donut 27">
            <a:extLst>
              <a:ext uri="{FF2B5EF4-FFF2-40B4-BE49-F238E27FC236}">
                <a16:creationId xmlns:a16="http://schemas.microsoft.com/office/drawing/2014/main" id="{83BC655E-1F30-8243-B61A-CE2BD40F4553}"/>
              </a:ext>
            </a:extLst>
          </p:cNvPr>
          <p:cNvSpPr/>
          <p:nvPr/>
        </p:nvSpPr>
        <p:spPr>
          <a:xfrm>
            <a:off x="3659859" y="4465992"/>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7745E78A-DC3A-CA42-A3F0-42D208253266}"/>
              </a:ext>
            </a:extLst>
          </p:cNvPr>
          <p:cNvSpPr txBox="1"/>
          <p:nvPr/>
        </p:nvSpPr>
        <p:spPr>
          <a:xfrm>
            <a:off x="1396149" y="3952257"/>
            <a:ext cx="1331301" cy="276999"/>
          </a:xfrm>
          <a:prstGeom prst="rect">
            <a:avLst/>
          </a:prstGeom>
          <a:solidFill>
            <a:schemeClr val="bg1"/>
          </a:solidFill>
        </p:spPr>
        <p:txBody>
          <a:bodyPr wrap="square" rtlCol="0">
            <a:spAutoFit/>
          </a:bodyPr>
          <a:lstStyle/>
          <a:p>
            <a:r>
              <a:rPr lang="en-US" sz="1200" b="1" dirty="0"/>
              <a:t>Current state</a:t>
            </a:r>
          </a:p>
        </p:txBody>
      </p:sp>
      <p:sp>
        <p:nvSpPr>
          <p:cNvPr id="29" name="TextBox 28">
            <a:extLst>
              <a:ext uri="{FF2B5EF4-FFF2-40B4-BE49-F238E27FC236}">
                <a16:creationId xmlns:a16="http://schemas.microsoft.com/office/drawing/2014/main" id="{8EEE1E1E-37F0-E84F-91AB-7A8932016DE8}"/>
              </a:ext>
            </a:extLst>
          </p:cNvPr>
          <p:cNvSpPr txBox="1"/>
          <p:nvPr/>
        </p:nvSpPr>
        <p:spPr>
          <a:xfrm>
            <a:off x="6211324" y="3980583"/>
            <a:ext cx="1331301" cy="276999"/>
          </a:xfrm>
          <a:prstGeom prst="rect">
            <a:avLst/>
          </a:prstGeom>
          <a:solidFill>
            <a:schemeClr val="bg1"/>
          </a:solidFill>
        </p:spPr>
        <p:txBody>
          <a:bodyPr wrap="square" rtlCol="0">
            <a:spAutoFit/>
          </a:bodyPr>
          <a:lstStyle/>
          <a:p>
            <a:r>
              <a:rPr lang="en-US" sz="1200" b="1" dirty="0"/>
              <a:t>Current state</a:t>
            </a:r>
          </a:p>
        </p:txBody>
      </p:sp>
      <p:sp>
        <p:nvSpPr>
          <p:cNvPr id="30" name="TextBox 29">
            <a:extLst>
              <a:ext uri="{FF2B5EF4-FFF2-40B4-BE49-F238E27FC236}">
                <a16:creationId xmlns:a16="http://schemas.microsoft.com/office/drawing/2014/main" id="{7541AC12-9D40-3F43-9FE0-7BD50FD9F22A}"/>
              </a:ext>
            </a:extLst>
          </p:cNvPr>
          <p:cNvSpPr txBox="1"/>
          <p:nvPr/>
        </p:nvSpPr>
        <p:spPr>
          <a:xfrm rot="16200000">
            <a:off x="-400688" y="2131921"/>
            <a:ext cx="1331301" cy="276999"/>
          </a:xfrm>
          <a:prstGeom prst="rect">
            <a:avLst/>
          </a:prstGeom>
          <a:solidFill>
            <a:schemeClr val="bg1"/>
          </a:solidFill>
        </p:spPr>
        <p:txBody>
          <a:bodyPr wrap="square" rtlCol="0">
            <a:spAutoFit/>
          </a:bodyPr>
          <a:lstStyle/>
          <a:p>
            <a:r>
              <a:rPr lang="en-US" sz="1200" b="1" dirty="0"/>
              <a:t>Next State</a:t>
            </a:r>
          </a:p>
        </p:txBody>
      </p:sp>
      <p:sp>
        <p:nvSpPr>
          <p:cNvPr id="31" name="TextBox 30">
            <a:extLst>
              <a:ext uri="{FF2B5EF4-FFF2-40B4-BE49-F238E27FC236}">
                <a16:creationId xmlns:a16="http://schemas.microsoft.com/office/drawing/2014/main" id="{693091C3-4B36-2C4A-8678-63A44305EE40}"/>
              </a:ext>
            </a:extLst>
          </p:cNvPr>
          <p:cNvSpPr txBox="1"/>
          <p:nvPr/>
        </p:nvSpPr>
        <p:spPr>
          <a:xfrm rot="16200000">
            <a:off x="4345460" y="1803042"/>
            <a:ext cx="1331301" cy="276999"/>
          </a:xfrm>
          <a:prstGeom prst="rect">
            <a:avLst/>
          </a:prstGeom>
          <a:solidFill>
            <a:schemeClr val="bg1"/>
          </a:solidFill>
        </p:spPr>
        <p:txBody>
          <a:bodyPr wrap="square" rtlCol="0">
            <a:spAutoFit/>
          </a:bodyPr>
          <a:lstStyle/>
          <a:p>
            <a:r>
              <a:rPr lang="en-US" sz="1200" b="1" dirty="0"/>
              <a:t>Next State</a:t>
            </a:r>
          </a:p>
        </p:txBody>
      </p:sp>
      <p:sp>
        <p:nvSpPr>
          <p:cNvPr id="8" name="TextBox 7">
            <a:extLst>
              <a:ext uri="{FF2B5EF4-FFF2-40B4-BE49-F238E27FC236}">
                <a16:creationId xmlns:a16="http://schemas.microsoft.com/office/drawing/2014/main" id="{C0B3C761-C46F-994E-856C-1CE6E9BC8486}"/>
              </a:ext>
            </a:extLst>
          </p:cNvPr>
          <p:cNvSpPr txBox="1"/>
          <p:nvPr/>
        </p:nvSpPr>
        <p:spPr>
          <a:xfrm>
            <a:off x="4359236" y="3379269"/>
            <a:ext cx="657021" cy="523220"/>
          </a:xfrm>
          <a:prstGeom prst="rect">
            <a:avLst/>
          </a:prstGeom>
          <a:noFill/>
        </p:spPr>
        <p:txBody>
          <a:bodyPr wrap="square" rtlCol="0">
            <a:spAutoFit/>
          </a:bodyPr>
          <a:lstStyle/>
          <a:p>
            <a:r>
              <a:rPr lang="en-US" sz="1400" b="1" dirty="0"/>
              <a:t>Trap state</a:t>
            </a:r>
          </a:p>
        </p:txBody>
      </p:sp>
    </p:spTree>
    <p:extLst>
      <p:ext uri="{BB962C8B-B14F-4D97-AF65-F5344CB8AC3E}">
        <p14:creationId xmlns:p14="http://schemas.microsoft.com/office/powerpoint/2010/main" val="320460175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3" grpId="0"/>
      <p:bldP spid="4" grpId="0" animBg="1"/>
      <p:bldP spid="6" grpId="0" animBg="1"/>
      <p:bldP spid="10" grpId="0" animBg="1"/>
      <p:bldP spid="11" grpId="0" animBg="1"/>
      <p:bldP spid="12" grpId="0" animBg="1"/>
      <p:bldP spid="13" grpId="0" animBg="1"/>
      <p:bldP spid="14" grpId="0" animBg="1"/>
      <p:bldP spid="15" grpId="0" animBg="1"/>
      <p:bldP spid="16" grpId="0" animBg="1"/>
      <p:bldP spid="25" grpId="0" animBg="1"/>
      <p:bldP spid="26" grpId="0" animBg="1"/>
      <p:bldP spid="27" grpId="0" animBg="1"/>
      <p:bldP spid="28" grpId="0" animBg="1"/>
      <p:bldP spid="17" grpId="0" animBg="1"/>
      <p:bldP spid="29" grpId="0" animBg="1"/>
      <p:bldP spid="30" grpId="0" animBg="1"/>
      <p:bldP spid="31" grpId="0" animBg="1"/>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a:xfrm>
            <a:off x="668462" y="1327670"/>
            <a:ext cx="6777732" cy="2710253"/>
          </a:xfrm>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Lower </a:t>
            </a:r>
            <a:r>
              <a:rPr lang="en-US" sz="2000" b="1" dirty="0"/>
              <a:t>RMSE</a:t>
            </a:r>
            <a:r>
              <a:rPr lang="en-US" sz="2000" dirty="0"/>
              <a:t>, Better </a:t>
            </a:r>
            <a:r>
              <a:rPr lang="en-US" sz="2000" b="1" dirty="0"/>
              <a:t>interpretability</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b="1" dirty="0"/>
              <a:t>Generalizability</a:t>
            </a:r>
            <a:r>
              <a:rPr lang="en-US" sz="2000" dirty="0"/>
              <a:t>, </a:t>
            </a:r>
            <a:r>
              <a:rPr lang="en-US" sz="2000" b="1" dirty="0"/>
              <a:t>Replication</a:t>
            </a:r>
            <a:r>
              <a:rPr lang="en-US" sz="2000" dirty="0"/>
              <a:t> on MIMIC III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sz="2000" dirty="0"/>
              <a:t>More </a:t>
            </a:r>
            <a:r>
              <a:rPr lang="en-US" sz="2000" b="1" dirty="0"/>
              <a:t>flexibility</a:t>
            </a:r>
            <a:r>
              <a:rPr lang="en-US" sz="2000" dirty="0"/>
              <a:t> in </a:t>
            </a:r>
            <a:r>
              <a:rPr lang="en-US" sz="2000" b="1" dirty="0"/>
              <a:t>#states </a:t>
            </a:r>
            <a:r>
              <a:rPr lang="en-US" sz="2000" dirty="0"/>
              <a:t>for different </a:t>
            </a:r>
            <a:r>
              <a:rPr lang="en-US" sz="2000" b="1" dirty="0"/>
              <a:t>populations</a:t>
            </a:r>
          </a:p>
          <a:p>
            <a:pPr marL="285750" indent="-285750">
              <a:buClr>
                <a:srgbClr val="C00000"/>
              </a:buClr>
              <a:buFont typeface="Arial" panose="020B0604020202020204" pitchFamily="34" charset="0"/>
              <a:buChar char="•"/>
            </a:pPr>
            <a:r>
              <a:rPr lang="en-US" sz="2000" b="1" dirty="0"/>
              <a:t>Auxiliary</a:t>
            </a:r>
            <a:r>
              <a:rPr lang="en-US" sz="2000" dirty="0"/>
              <a:t> information for </a:t>
            </a:r>
            <a:r>
              <a:rPr lang="en-US" sz="2000" b="1" dirty="0"/>
              <a:t>segmenting</a:t>
            </a:r>
            <a:r>
              <a:rPr lang="en-US" sz="2000" dirty="0"/>
              <a:t> patients</a:t>
            </a:r>
          </a:p>
          <a:p>
            <a:pPr marL="285750" indent="-285750">
              <a:buClr>
                <a:srgbClr val="C00000"/>
              </a:buClr>
              <a:buFont typeface="Arial" panose="020B0604020202020204" pitchFamily="34" charset="0"/>
              <a:buChar char="•"/>
            </a:pPr>
            <a:r>
              <a:rPr lang="en-US" sz="2000" b="1" dirty="0"/>
              <a:t>Constraints</a:t>
            </a:r>
            <a:r>
              <a:rPr lang="en-US" sz="2000" dirty="0"/>
              <a:t> in </a:t>
            </a:r>
            <a:r>
              <a:rPr lang="en-US" sz="2000" b="1" dirty="0"/>
              <a:t>learning</a:t>
            </a:r>
            <a:r>
              <a:rPr lang="en-US" sz="2000" dirty="0"/>
              <a:t> HMM parameters</a:t>
            </a:r>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pic>
        <p:nvPicPr>
          <p:cNvPr id="6" name="Picture 5">
            <a:extLst>
              <a:ext uri="{FF2B5EF4-FFF2-40B4-BE49-F238E27FC236}">
                <a16:creationId xmlns:a16="http://schemas.microsoft.com/office/drawing/2014/main" id="{2186CB8E-4AFE-4441-8A73-14B1A98874B8}"/>
              </a:ext>
            </a:extLst>
          </p:cNvPr>
          <p:cNvPicPr>
            <a:picLocks noChangeAspect="1"/>
          </p:cNvPicPr>
          <p:nvPr/>
        </p:nvPicPr>
        <p:blipFill>
          <a:blip r:embed="rId3"/>
          <a:stretch>
            <a:fillRect/>
          </a:stretch>
        </p:blipFill>
        <p:spPr>
          <a:xfrm>
            <a:off x="6648266" y="1496934"/>
            <a:ext cx="2000250" cy="1185863"/>
          </a:xfrm>
          <a:prstGeom prst="rect">
            <a:avLst/>
          </a:prstGeom>
        </p:spPr>
      </p:pic>
      <p:sp>
        <p:nvSpPr>
          <p:cNvPr id="5" name="TextBox 4">
            <a:extLst>
              <a:ext uri="{FF2B5EF4-FFF2-40B4-BE49-F238E27FC236}">
                <a16:creationId xmlns:a16="http://schemas.microsoft.com/office/drawing/2014/main" id="{A1A5ADFB-BDCA-114D-873D-230D62F0DDAC}"/>
              </a:ext>
            </a:extLst>
          </p:cNvPr>
          <p:cNvSpPr txBox="1"/>
          <p:nvPr/>
        </p:nvSpPr>
        <p:spPr>
          <a:xfrm>
            <a:off x="7200093" y="2562023"/>
            <a:ext cx="1537854"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Questions?</a:t>
            </a:r>
          </a:p>
          <a:p>
            <a:pPr lvl="1"/>
            <a:r>
              <a:rPr lang="en-US" dirty="0"/>
              <a:t> Email: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5D022-8373-5645-87A9-FC86CF708BAD}"/>
              </a:ext>
            </a:extLst>
          </p:cNvPr>
          <p:cNvSpPr>
            <a:spLocks noGrp="1"/>
          </p:cNvSpPr>
          <p:nvPr>
            <p:ph type="title"/>
          </p:nvPr>
        </p:nvSpPr>
        <p:spPr/>
        <p:txBody>
          <a:bodyPr/>
          <a:lstStyle/>
          <a:p>
            <a:r>
              <a:rPr lang="en-US" dirty="0"/>
              <a:t>Certainty</a:t>
            </a:r>
          </a:p>
        </p:txBody>
      </p:sp>
      <p:sp>
        <p:nvSpPr>
          <p:cNvPr id="3" name="Text Placeholder 2">
            <a:extLst>
              <a:ext uri="{FF2B5EF4-FFF2-40B4-BE49-F238E27FC236}">
                <a16:creationId xmlns:a16="http://schemas.microsoft.com/office/drawing/2014/main" id="{2D8B2355-905C-B34B-95E6-D52BA04EC60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ED800E-618D-6A43-ADCD-5D6405CB4AE0}"/>
              </a:ext>
            </a:extLst>
          </p:cNvPr>
          <p:cNvSpPr>
            <a:spLocks noGrp="1"/>
          </p:cNvSpPr>
          <p:nvPr>
            <p:ph type="sldNum" sz="quarter" idx="2"/>
          </p:nvPr>
        </p:nvSpPr>
        <p:spPr/>
        <p:txBody>
          <a:bodyPr/>
          <a:lstStyle/>
          <a:p>
            <a:fld id="{86CB4B4D-7CA3-9044-876B-883B54F8677D}" type="slidenum">
              <a:rPr lang="en-US" smtClean="0"/>
              <a:t>18</a:t>
            </a:fld>
            <a:endParaRPr lang="en-US"/>
          </a:p>
        </p:txBody>
      </p:sp>
      <p:grpSp>
        <p:nvGrpSpPr>
          <p:cNvPr id="5" name="Group 4">
            <a:extLst>
              <a:ext uri="{FF2B5EF4-FFF2-40B4-BE49-F238E27FC236}">
                <a16:creationId xmlns:a16="http://schemas.microsoft.com/office/drawing/2014/main" id="{FF4F1789-345E-CF40-87CE-3DBE0F89D988}"/>
              </a:ext>
            </a:extLst>
          </p:cNvPr>
          <p:cNvGrpSpPr/>
          <p:nvPr/>
        </p:nvGrpSpPr>
        <p:grpSpPr>
          <a:xfrm>
            <a:off x="3973150" y="1210954"/>
            <a:ext cx="3393931" cy="3021698"/>
            <a:chOff x="2247089" y="816524"/>
            <a:chExt cx="4347241" cy="3949226"/>
          </a:xfrm>
        </p:grpSpPr>
        <p:grpSp>
          <p:nvGrpSpPr>
            <p:cNvPr id="6" name="Group 5">
              <a:extLst>
                <a:ext uri="{FF2B5EF4-FFF2-40B4-BE49-F238E27FC236}">
                  <a16:creationId xmlns:a16="http://schemas.microsoft.com/office/drawing/2014/main" id="{C8847159-9893-C243-9E94-EABB67FC95C6}"/>
                </a:ext>
              </a:extLst>
            </p:cNvPr>
            <p:cNvGrpSpPr/>
            <p:nvPr/>
          </p:nvGrpSpPr>
          <p:grpSpPr>
            <a:xfrm>
              <a:off x="2247089" y="991126"/>
              <a:ext cx="4202350" cy="3278223"/>
              <a:chOff x="700391" y="1167319"/>
              <a:chExt cx="3599235" cy="2723746"/>
            </a:xfrm>
          </p:grpSpPr>
          <p:pic>
            <p:nvPicPr>
              <p:cNvPr id="9" name="Screen Shot 2018-10-02 at 17.06.47.png" descr="Screen Shot 2018-10-02 at 17.06.47.png">
                <a:extLst>
                  <a:ext uri="{FF2B5EF4-FFF2-40B4-BE49-F238E27FC236}">
                    <a16:creationId xmlns:a16="http://schemas.microsoft.com/office/drawing/2014/main" id="{1DD20BAD-2E04-F145-B840-18688DFA4C49}"/>
                  </a:ext>
                </a:extLst>
              </p:cNvPr>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10" name="Picture 9">
                <a:extLst>
                  <a:ext uri="{FF2B5EF4-FFF2-40B4-BE49-F238E27FC236}">
                    <a16:creationId xmlns:a16="http://schemas.microsoft.com/office/drawing/2014/main" id="{C98AD472-F2CE-9A4D-A5B0-39A16D7075B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7" name="TextBox 6">
              <a:extLst>
                <a:ext uri="{FF2B5EF4-FFF2-40B4-BE49-F238E27FC236}">
                  <a16:creationId xmlns:a16="http://schemas.microsoft.com/office/drawing/2014/main" id="{26236FA0-D821-094E-B9D4-F7EE22B64140}"/>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8" name="TextBox 7">
              <a:extLst>
                <a:ext uri="{FF2B5EF4-FFF2-40B4-BE49-F238E27FC236}">
                  <a16:creationId xmlns:a16="http://schemas.microsoft.com/office/drawing/2014/main" id="{3C8E1B2C-7164-3E4A-B4FA-16013BC15402}"/>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1" name="TextBox 10">
            <a:extLst>
              <a:ext uri="{FF2B5EF4-FFF2-40B4-BE49-F238E27FC236}">
                <a16:creationId xmlns:a16="http://schemas.microsoft.com/office/drawing/2014/main" id="{B80BC91B-1FD6-6043-B1A9-1E1FFC474DA0}"/>
              </a:ext>
            </a:extLst>
          </p:cNvPr>
          <p:cNvSpPr txBox="1"/>
          <p:nvPr/>
        </p:nvSpPr>
        <p:spPr>
          <a:xfrm>
            <a:off x="4385280" y="2200794"/>
            <a:ext cx="2759412" cy="307777"/>
          </a:xfrm>
          <a:prstGeom prst="rect">
            <a:avLst/>
          </a:prstGeom>
          <a:noFill/>
        </p:spPr>
        <p:txBody>
          <a:bodyPr wrap="square" rtlCol="0">
            <a:spAutoFit/>
          </a:bodyPr>
          <a:lstStyle/>
          <a:p>
            <a:r>
              <a:rPr lang="en-US" sz="1400" dirty="0"/>
              <a:t>Non overlapping time windows</a:t>
            </a:r>
          </a:p>
        </p:txBody>
      </p:sp>
      <p:sp>
        <p:nvSpPr>
          <p:cNvPr id="12" name="TextBox 11">
            <a:extLst>
              <a:ext uri="{FF2B5EF4-FFF2-40B4-BE49-F238E27FC236}">
                <a16:creationId xmlns:a16="http://schemas.microsoft.com/office/drawing/2014/main" id="{E82C3E3A-CB85-F94A-A48F-7493CE2A7128}"/>
              </a:ext>
            </a:extLst>
          </p:cNvPr>
          <p:cNvSpPr txBox="1"/>
          <p:nvPr/>
        </p:nvSpPr>
        <p:spPr>
          <a:xfrm>
            <a:off x="4514235" y="1360077"/>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3" name="TextBox 12">
            <a:extLst>
              <a:ext uri="{FF2B5EF4-FFF2-40B4-BE49-F238E27FC236}">
                <a16:creationId xmlns:a16="http://schemas.microsoft.com/office/drawing/2014/main" id="{5E8A79E5-0862-C042-8A1E-5D7956B14933}"/>
              </a:ext>
            </a:extLst>
          </p:cNvPr>
          <p:cNvSpPr txBox="1"/>
          <p:nvPr/>
        </p:nvSpPr>
        <p:spPr>
          <a:xfrm>
            <a:off x="4224613" y="4113935"/>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Tree>
    <p:extLst>
      <p:ext uri="{BB962C8B-B14F-4D97-AF65-F5344CB8AC3E}">
        <p14:creationId xmlns:p14="http://schemas.microsoft.com/office/powerpoint/2010/main" val="40682581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83890" y="1023761"/>
            <a:ext cx="6704112" cy="1782782"/>
          </a:xfrm>
          <a:prstGeom prst="rect">
            <a:avLst/>
          </a:prstGeom>
        </p:spPr>
        <p:txBody>
          <a:bodyPr/>
          <a:lstStyle/>
          <a:p>
            <a:pPr marL="365640" lvl="1" indent="-182820" defTabSz="240277">
              <a:spcBef>
                <a:spcPts val="1687"/>
              </a:spcBef>
              <a:defRPr sz="2496"/>
            </a:pPr>
            <a:r>
              <a:rPr sz="2000" b="1" dirty="0">
                <a:solidFill>
                  <a:schemeClr val="tx1"/>
                </a:solidFill>
              </a:rPr>
              <a:t>Intervention</a:t>
            </a:r>
            <a:r>
              <a:rPr sz="2000" dirty="0">
                <a:solidFill>
                  <a:schemeClr val="tx1"/>
                </a:solidFill>
              </a:rPr>
              <a:t> to prevent </a:t>
            </a:r>
            <a:r>
              <a:rPr sz="2000" b="1" dirty="0">
                <a:solidFill>
                  <a:schemeClr val="tx1"/>
                </a:solidFill>
              </a:rPr>
              <a:t>adverse</a:t>
            </a:r>
            <a:r>
              <a:rPr sz="2000" dirty="0">
                <a:solidFill>
                  <a:schemeClr val="tx1"/>
                </a:solidFill>
              </a:rPr>
              <a:t> outcomes</a:t>
            </a:r>
          </a:p>
          <a:p>
            <a:pPr marL="365640" lvl="1" indent="-182820" defTabSz="240277">
              <a:spcBef>
                <a:spcPts val="1687"/>
              </a:spcBef>
              <a:defRPr sz="2496"/>
            </a:pPr>
            <a:r>
              <a:rPr sz="2000" b="1" dirty="0">
                <a:solidFill>
                  <a:schemeClr val="tx1"/>
                </a:solidFill>
              </a:rPr>
              <a:t>Optimization</a:t>
            </a:r>
            <a:r>
              <a:rPr sz="2000" dirty="0">
                <a:solidFill>
                  <a:schemeClr val="tx1"/>
                </a:solidFill>
              </a:rPr>
              <a:t> of </a:t>
            </a:r>
            <a:r>
              <a:rPr sz="2000" b="1" dirty="0">
                <a:solidFill>
                  <a:schemeClr val="tx1"/>
                </a:solidFill>
              </a:rPr>
              <a:t>resource</a:t>
            </a:r>
            <a:r>
              <a:rPr sz="2000" dirty="0">
                <a:solidFill>
                  <a:schemeClr val="tx1"/>
                </a:solidFill>
              </a:rPr>
              <a:t>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a:t>
            </a:r>
            <a:r>
              <a:rPr sz="2000" b="1" dirty="0">
                <a:solidFill>
                  <a:schemeClr val="tx1"/>
                </a:solidFill>
              </a:rPr>
              <a:t>patients</a:t>
            </a:r>
            <a:r>
              <a:rPr lang="en-US" sz="2000" b="1" dirty="0">
                <a:solidFill>
                  <a:schemeClr val="tx1"/>
                </a:solidFill>
              </a:rPr>
              <a:t>'</a:t>
            </a:r>
            <a:r>
              <a:rPr sz="2000" b="1"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536551571"/>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b="1"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
        <p:nvSpPr>
          <p:cNvPr id="2" name="TextBox 1">
            <a:extLst>
              <a:ext uri="{FF2B5EF4-FFF2-40B4-BE49-F238E27FC236}">
                <a16:creationId xmlns:a16="http://schemas.microsoft.com/office/drawing/2014/main" id="{521088E6-4279-2F47-9F20-D6DE784F3031}"/>
              </a:ext>
            </a:extLst>
          </p:cNvPr>
          <p:cNvSpPr txBox="1"/>
          <p:nvPr/>
        </p:nvSpPr>
        <p:spPr>
          <a:xfrm>
            <a:off x="7280627" y="2660350"/>
            <a:ext cx="1735282" cy="153888"/>
          </a:xfrm>
          <a:prstGeom prst="rect">
            <a:avLst/>
          </a:prstGeom>
          <a:noFill/>
        </p:spPr>
        <p:txBody>
          <a:bodyPr wrap="square" rtlCol="0">
            <a:spAutoFit/>
          </a:bodyPr>
          <a:lstStyle/>
          <a:p>
            <a:r>
              <a:rPr lang="en-US" sz="400" dirty="0">
                <a:hlinkClick r:id="rId4"/>
              </a:rPr>
              <a:t>Source</a:t>
            </a:r>
            <a:endParaRPr lang="en-US" sz="400" dirty="0"/>
          </a:p>
        </p:txBody>
      </p:sp>
    </p:spTree>
    <p:extLst>
      <p:ext uri="{BB962C8B-B14F-4D97-AF65-F5344CB8AC3E}">
        <p14:creationId xmlns:p14="http://schemas.microsoft.com/office/powerpoint/2010/main" val="280893464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494426" y="869693"/>
            <a:ext cx="8570562" cy="3672965"/>
          </a:xfrm>
          <a:prstGeom prst="rect">
            <a:avLst/>
          </a:prstGeom>
        </p:spPr>
        <p:txBody>
          <a:bodyPr/>
          <a:lstStyle/>
          <a:p>
            <a:pPr marL="285750" indent="-285750">
              <a:buClr>
                <a:srgbClr val="C00000"/>
              </a:buClr>
              <a:buFont typeface="Arial" panose="020B0604020202020204" pitchFamily="34" charset="0"/>
              <a:buChar char="•"/>
            </a:pPr>
            <a:r>
              <a:rPr lang="en-US" sz="1900" b="1" dirty="0"/>
              <a:t>Public</a:t>
            </a:r>
            <a:r>
              <a:rPr lang="en-US" sz="1900" dirty="0"/>
              <a:t>, </a:t>
            </a:r>
            <a:r>
              <a:rPr lang="en-US" sz="1900" b="1" dirty="0"/>
              <a:t>Reproducible, Available comparisons</a:t>
            </a:r>
          </a:p>
          <a:p>
            <a:pPr marL="285750" indent="-285750">
              <a:buClr>
                <a:srgbClr val="C00000"/>
              </a:buClr>
              <a:buFont typeface="Arial" panose="020B0604020202020204" pitchFamily="34" charset="0"/>
              <a:buChar char="•"/>
            </a:pPr>
            <a:r>
              <a:rPr lang="en-US" sz="1900" b="1" dirty="0"/>
              <a:t>4000</a:t>
            </a:r>
            <a:r>
              <a:rPr lang="en-US" sz="1900" dirty="0"/>
              <a:t> patients </a:t>
            </a:r>
          </a:p>
          <a:p>
            <a:pPr marL="285750" indent="-285750">
              <a:buClr>
                <a:srgbClr val="C00000"/>
              </a:buClr>
              <a:buFont typeface="Arial" panose="020B0604020202020204" pitchFamily="34" charset="0"/>
              <a:buChar char="•"/>
            </a:pPr>
            <a:r>
              <a:rPr lang="en-US" sz="1900" b="1" dirty="0">
                <a:solidFill>
                  <a:schemeClr val="tx1"/>
                </a:solidFill>
              </a:rPr>
              <a:t>37</a:t>
            </a:r>
            <a:r>
              <a:rPr lang="en-US" sz="1900" dirty="0">
                <a:solidFill>
                  <a:schemeClr val="tx1"/>
                </a:solidFill>
              </a:rPr>
              <a:t> physiological measurements </a:t>
            </a:r>
          </a:p>
          <a:p>
            <a:pPr marL="285750" indent="-285750">
              <a:buClr>
                <a:srgbClr val="C00000"/>
              </a:buClr>
              <a:buFont typeface="Arial" panose="020B0604020202020204" pitchFamily="34" charset="0"/>
              <a:buChar char="•"/>
            </a:pPr>
            <a:r>
              <a:rPr lang="en-US" sz="1900" b="1" dirty="0">
                <a:solidFill>
                  <a:schemeClr val="tx1"/>
                </a:solidFill>
              </a:rPr>
              <a:t>48</a:t>
            </a:r>
            <a:r>
              <a:rPr lang="en-US" sz="1900" dirty="0">
                <a:solidFill>
                  <a:schemeClr val="tx1"/>
                </a:solidFill>
              </a:rPr>
              <a:t> </a:t>
            </a:r>
            <a:r>
              <a:rPr lang="en-US" sz="1900" b="1" dirty="0">
                <a:solidFill>
                  <a:schemeClr val="tx1"/>
                </a:solidFill>
              </a:rPr>
              <a:t>hours</a:t>
            </a:r>
            <a:r>
              <a:rPr lang="en-US" sz="1900" dirty="0">
                <a:solidFill>
                  <a:schemeClr val="tx1"/>
                </a:solidFill>
              </a:rPr>
              <a:t> after ICU admission</a:t>
            </a:r>
            <a:endParaRPr lang="en-US" sz="1900" i="1" dirty="0"/>
          </a:p>
          <a:p>
            <a:pPr>
              <a:buClr>
                <a:srgbClr val="C00000"/>
              </a:buClr>
            </a:pPr>
            <a:endParaRPr lang="en-US" sz="1900"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2518521" y="3063348"/>
            <a:ext cx="6546467" cy="1569329"/>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2518521" y="4497485"/>
            <a:ext cx="5659655" cy="215444"/>
          </a:xfrm>
          <a:prstGeom prst="rect">
            <a:avLst/>
          </a:prstGeom>
          <a:noFill/>
        </p:spPr>
        <p:txBody>
          <a:bodyPr wrap="square" rtlCol="0">
            <a:spAutoFit/>
          </a:bodyPr>
          <a:lstStyle/>
          <a:p>
            <a:r>
              <a:rPr lang="en-US" sz="800" dirty="0">
                <a:hlinkClick r:id="rId4"/>
              </a:rPr>
              <a:t>Link to dataset</a:t>
            </a:r>
            <a:endParaRPr lang="en-US" sz="800" dirty="0"/>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5"/>
          <a:stretch>
            <a:fillRect/>
          </a:stretch>
        </p:blipFill>
        <p:spPr>
          <a:xfrm>
            <a:off x="6292100" y="815739"/>
            <a:ext cx="2772888" cy="2079666"/>
          </a:xfrm>
          <a:prstGeom prst="rect">
            <a:avLst/>
          </a:prstGeom>
        </p:spPr>
      </p:pic>
      <p:sp>
        <p:nvSpPr>
          <p:cNvPr id="2" name="TextBox 1">
            <a:extLst>
              <a:ext uri="{FF2B5EF4-FFF2-40B4-BE49-F238E27FC236}">
                <a16:creationId xmlns:a16="http://schemas.microsoft.com/office/drawing/2014/main" id="{CEECFB00-3E42-7649-9EC9-B68E5184B700}"/>
              </a:ext>
            </a:extLst>
          </p:cNvPr>
          <p:cNvSpPr txBox="1"/>
          <p:nvPr/>
        </p:nvSpPr>
        <p:spPr>
          <a:xfrm>
            <a:off x="6292100" y="2897410"/>
            <a:ext cx="3657600" cy="153888"/>
          </a:xfrm>
          <a:prstGeom prst="rect">
            <a:avLst/>
          </a:prstGeom>
          <a:noFill/>
        </p:spPr>
        <p:txBody>
          <a:bodyPr wrap="square" rtlCol="0">
            <a:spAutoFit/>
          </a:bodyPr>
          <a:lstStyle/>
          <a:p>
            <a:r>
              <a:rPr lang="en-US" sz="400" dirty="0">
                <a:hlinkClick r:id="rId6"/>
              </a:rPr>
              <a:t>Source</a:t>
            </a:r>
            <a:r>
              <a:rPr lang="en-US" sz="400" dirty="0"/>
              <a:t> </a:t>
            </a:r>
          </a:p>
        </p:txBody>
      </p:sp>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Problem Setup</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2795663053"/>
              </p:ext>
            </p:extLst>
          </p:nvPr>
        </p:nvGraphicFramePr>
        <p:xfrm>
          <a:off x="3849510" y="828323"/>
          <a:ext cx="5260300" cy="3806478"/>
        </p:xfrm>
        <a:graphic>
          <a:graphicData uri="http://schemas.openxmlformats.org/drawingml/2006/table">
            <a:tbl>
              <a:tblPr firstRow="1" bandRow="1">
                <a:tableStyleId>{5C22544A-7EE6-4342-B048-85BDC9FD1C3A}</a:tableStyleId>
              </a:tblPr>
              <a:tblGrid>
                <a:gridCol w="1644547">
                  <a:extLst>
                    <a:ext uri="{9D8B030D-6E8A-4147-A177-3AD203B41FA5}">
                      <a16:colId xmlns:a16="http://schemas.microsoft.com/office/drawing/2014/main" val="1723570370"/>
                    </a:ext>
                  </a:extLst>
                </a:gridCol>
                <a:gridCol w="1644547">
                  <a:extLst>
                    <a:ext uri="{9D8B030D-6E8A-4147-A177-3AD203B41FA5}">
                      <a16:colId xmlns:a16="http://schemas.microsoft.com/office/drawing/2014/main" val="3872207894"/>
                    </a:ext>
                  </a:extLst>
                </a:gridCol>
                <a:gridCol w="1971206">
                  <a:extLst>
                    <a:ext uri="{9D8B030D-6E8A-4147-A177-3AD203B41FA5}">
                      <a16:colId xmlns:a16="http://schemas.microsoft.com/office/drawing/2014/main" val="2647764112"/>
                    </a:ext>
                  </a:extLst>
                </a:gridCol>
              </a:tblGrid>
              <a:tr h="800322">
                <a:tc>
                  <a:txBody>
                    <a:bodyPr/>
                    <a:lstStyle/>
                    <a:p>
                      <a:pPr algn="ctr"/>
                      <a:r>
                        <a:rPr lang="en-US" sz="1400" dirty="0"/>
                        <a:t>Feature</a:t>
                      </a:r>
                    </a:p>
                  </a:txBody>
                  <a:tcPr/>
                </a:tc>
                <a:tc>
                  <a:txBody>
                    <a:bodyPr/>
                    <a:lstStyle/>
                    <a:p>
                      <a:pPr algn="ctr"/>
                      <a:r>
                        <a:rPr lang="en-US" sz="1400" dirty="0"/>
                        <a:t>Missing %</a:t>
                      </a:r>
                    </a:p>
                  </a:txBody>
                  <a:tcPr/>
                </a:tc>
                <a:tc>
                  <a:txBody>
                    <a:bodyPr/>
                    <a:lstStyle/>
                    <a:p>
                      <a:pPr algn="ctr"/>
                      <a:r>
                        <a:rPr lang="en-US" sz="1400" dirty="0" err="1"/>
                        <a:t>Avg</a:t>
                      </a:r>
                      <a:r>
                        <a:rPr lang="en-US" sz="1400" dirty="0"/>
                        <a:t> update frequency (hours)</a:t>
                      </a:r>
                    </a:p>
                  </a:txBody>
                  <a:tcPr/>
                </a:tc>
                <a:extLst>
                  <a:ext uri="{0D108BD9-81ED-4DB2-BD59-A6C34878D82A}">
                    <a16:rowId xmlns:a16="http://schemas.microsoft.com/office/drawing/2014/main" val="3712425559"/>
                  </a:ext>
                </a:extLst>
              </a:tr>
              <a:tr h="333467">
                <a:tc>
                  <a:txBody>
                    <a:bodyPr/>
                    <a:lstStyle/>
                    <a:p>
                      <a:pPr algn="ctr"/>
                      <a:r>
                        <a:rPr lang="en-US" sz="1400" dirty="0"/>
                        <a:t>Heart Rate</a:t>
                      </a:r>
                    </a:p>
                  </a:txBody>
                  <a:tcPr/>
                </a:tc>
                <a:tc>
                  <a:txBody>
                    <a:bodyPr/>
                    <a:lstStyle/>
                    <a:p>
                      <a:pPr algn="ctr"/>
                      <a:r>
                        <a:rPr lang="en-US" sz="1400" dirty="0"/>
                        <a:t>1.6    </a:t>
                      </a:r>
                    </a:p>
                  </a:txBody>
                  <a:tcPr/>
                </a:tc>
                <a:tc>
                  <a:txBody>
                    <a:bodyPr/>
                    <a:lstStyle/>
                    <a:p>
                      <a:pPr algn="ctr"/>
                      <a:r>
                        <a:rPr lang="en-US" sz="1400" dirty="0"/>
                        <a:t>1.05</a:t>
                      </a:r>
                    </a:p>
                  </a:txBody>
                  <a:tcPr/>
                </a:tc>
                <a:extLst>
                  <a:ext uri="{0D108BD9-81ED-4DB2-BD59-A6C34878D82A}">
                    <a16:rowId xmlns:a16="http://schemas.microsoft.com/office/drawing/2014/main" val="1963373720"/>
                  </a:ext>
                </a:extLst>
              </a:tr>
              <a:tr h="333467">
                <a:tc>
                  <a:txBody>
                    <a:bodyPr/>
                    <a:lstStyle/>
                    <a:p>
                      <a:pPr algn="ctr"/>
                      <a:r>
                        <a:rPr lang="en-US" sz="1400" dirty="0"/>
                        <a:t>Temperature</a:t>
                      </a:r>
                    </a:p>
                  </a:txBody>
                  <a:tcPr/>
                </a:tc>
                <a:tc>
                  <a:txBody>
                    <a:bodyPr/>
                    <a:lstStyle/>
                    <a:p>
                      <a:pPr algn="ctr"/>
                      <a:r>
                        <a:rPr lang="en-US" sz="1400" dirty="0"/>
                        <a:t>1.6</a:t>
                      </a:r>
                    </a:p>
                  </a:txBody>
                  <a:tcPr/>
                </a:tc>
                <a:tc>
                  <a:txBody>
                    <a:bodyPr/>
                    <a:lstStyle/>
                    <a:p>
                      <a:pPr algn="ctr"/>
                      <a:r>
                        <a:rPr lang="en-US" sz="1400" dirty="0"/>
                        <a:t>3.7</a:t>
                      </a:r>
                    </a:p>
                  </a:txBody>
                  <a:tcPr/>
                </a:tc>
                <a:extLst>
                  <a:ext uri="{0D108BD9-81ED-4DB2-BD59-A6C34878D82A}">
                    <a16:rowId xmlns:a16="http://schemas.microsoft.com/office/drawing/2014/main" val="2300701638"/>
                  </a:ext>
                </a:extLst>
              </a:tr>
              <a:tr h="538498">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Glasgow Coma Scale</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1.6</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dirty="0"/>
                        <a:t>17.33</a:t>
                      </a:r>
                    </a:p>
                    <a:p>
                      <a:pPr algn="ctr"/>
                      <a:endParaRPr lang="en-US" sz="1400" dirty="0"/>
                    </a:p>
                  </a:txBody>
                  <a:tcPr/>
                </a:tc>
                <a:extLst>
                  <a:ext uri="{0D108BD9-81ED-4DB2-BD59-A6C34878D82A}">
                    <a16:rowId xmlns:a16="http://schemas.microsoft.com/office/drawing/2014/main" val="1570455612"/>
                  </a:ext>
                </a:extLst>
              </a:tr>
              <a:tr h="566895">
                <a:tc>
                  <a:txBody>
                    <a:bodyPr/>
                    <a:lstStyle/>
                    <a:p>
                      <a:pPr algn="ctr"/>
                      <a:r>
                        <a:rPr lang="en-US" sz="1400" dirty="0"/>
                        <a:t>White Blood Cell Count</a:t>
                      </a:r>
                    </a:p>
                  </a:txBody>
                  <a:tcPr/>
                </a:tc>
                <a:tc>
                  <a:txBody>
                    <a:bodyPr/>
                    <a:lstStyle/>
                    <a:p>
                      <a:pPr algn="ctr"/>
                      <a:r>
                        <a:rPr lang="en-US" sz="1400" dirty="0"/>
                        <a:t>1.8</a:t>
                      </a:r>
                    </a:p>
                  </a:txBody>
                  <a:tcPr/>
                </a:tc>
                <a:tc>
                  <a:txBody>
                    <a:bodyPr/>
                    <a:lstStyle/>
                    <a:p>
                      <a:pPr algn="ctr"/>
                      <a:r>
                        <a:rPr lang="en-US" sz="1400" dirty="0"/>
                        <a:t>17.057</a:t>
                      </a:r>
                    </a:p>
                  </a:txBody>
                  <a:tcPr/>
                </a:tc>
                <a:extLst>
                  <a:ext uri="{0D108BD9-81ED-4DB2-BD59-A6C34878D82A}">
                    <a16:rowId xmlns:a16="http://schemas.microsoft.com/office/drawing/2014/main" val="1735027853"/>
                  </a:ext>
                </a:extLst>
              </a:tr>
              <a:tr h="566895">
                <a:tc>
                  <a:txBody>
                    <a:bodyPr/>
                    <a:lstStyle/>
                    <a:p>
                      <a:pPr algn="ctr"/>
                      <a:r>
                        <a:rPr lang="en-US" sz="1400" dirty="0"/>
                        <a:t>Serum Glucose</a:t>
                      </a:r>
                    </a:p>
                  </a:txBody>
                  <a:tcPr/>
                </a:tc>
                <a:tc>
                  <a:txBody>
                    <a:bodyPr/>
                    <a:lstStyle/>
                    <a:p>
                      <a:pPr algn="ctr"/>
                      <a:r>
                        <a:rPr lang="en-US" sz="1400" dirty="0"/>
                        <a:t>2.8</a:t>
                      </a:r>
                    </a:p>
                  </a:txBody>
                  <a:tcPr/>
                </a:tc>
                <a:tc>
                  <a:txBody>
                    <a:bodyPr/>
                    <a:lstStyle/>
                    <a:p>
                      <a:pPr algn="ctr"/>
                      <a:r>
                        <a:rPr lang="en-US" sz="1400" dirty="0"/>
                        <a:t>4.03</a:t>
                      </a:r>
                    </a:p>
                  </a:txBody>
                  <a:tcPr/>
                </a:tc>
                <a:extLst>
                  <a:ext uri="{0D108BD9-81ED-4DB2-BD59-A6C34878D82A}">
                    <a16:rowId xmlns:a16="http://schemas.microsoft.com/office/drawing/2014/main" val="1585532703"/>
                  </a:ext>
                </a:extLst>
              </a:tr>
              <a:tr h="333467">
                <a:tc>
                  <a:txBody>
                    <a:bodyPr/>
                    <a:lstStyle/>
                    <a:p>
                      <a:pPr algn="ctr"/>
                      <a:r>
                        <a:rPr lang="en-US" sz="1400" dirty="0"/>
                        <a:t>Urine Output</a:t>
                      </a:r>
                    </a:p>
                  </a:txBody>
                  <a:tcPr/>
                </a:tc>
                <a:tc>
                  <a:txBody>
                    <a:bodyPr/>
                    <a:lstStyle/>
                    <a:p>
                      <a:pPr algn="ctr"/>
                      <a:r>
                        <a:rPr lang="en-US" sz="1400" dirty="0"/>
                        <a:t>2.9</a:t>
                      </a:r>
                    </a:p>
                  </a:txBody>
                  <a:tcPr/>
                </a:tc>
                <a:tc>
                  <a:txBody>
                    <a:bodyPr/>
                    <a:lstStyle/>
                    <a:p>
                      <a:pPr algn="ctr"/>
                      <a:r>
                        <a:rPr lang="en-US" sz="1400" dirty="0"/>
                        <a:t>1.89</a:t>
                      </a:r>
                    </a:p>
                  </a:txBody>
                  <a:tcPr/>
                </a:tc>
                <a:extLst>
                  <a:ext uri="{0D108BD9-81ED-4DB2-BD59-A6C34878D82A}">
                    <a16:rowId xmlns:a16="http://schemas.microsoft.com/office/drawing/2014/main" val="3568997329"/>
                  </a:ext>
                </a:extLst>
              </a:tr>
              <a:tr h="333467">
                <a:tc>
                  <a:txBody>
                    <a:bodyPr/>
                    <a:lstStyle/>
                    <a:p>
                      <a:pPr algn="ctr"/>
                      <a:r>
                        <a:rPr lang="en-US" sz="1400" dirty="0" err="1"/>
                        <a:t>NIDiasABP</a:t>
                      </a:r>
                      <a:endParaRPr lang="en-US" sz="1400" dirty="0"/>
                    </a:p>
                  </a:txBody>
                  <a:tcPr/>
                </a:tc>
                <a:tc>
                  <a:txBody>
                    <a:bodyPr/>
                    <a:lstStyle/>
                    <a:p>
                      <a:pPr algn="ctr"/>
                      <a:r>
                        <a:rPr lang="en-US" sz="1400" dirty="0"/>
                        <a:t>12.7</a:t>
                      </a:r>
                    </a:p>
                  </a:txBody>
                  <a:tcPr/>
                </a:tc>
                <a:tc>
                  <a:txBody>
                    <a:bodyPr/>
                    <a:lstStyle/>
                    <a:p>
                      <a:pPr algn="ctr"/>
                      <a:r>
                        <a:rPr lang="en-US" sz="1400" dirty="0"/>
                        <a:t>1.87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189929" y="820692"/>
            <a:ext cx="4087160" cy="276999"/>
          </a:xfrm>
          <a:prstGeom prst="rect">
            <a:avLst/>
          </a:prstGeom>
          <a:noFill/>
        </p:spPr>
        <p:txBody>
          <a:bodyPr wrap="square" rtlCol="0">
            <a:spAutoFit/>
          </a:bodyPr>
          <a:lstStyle/>
          <a:p>
            <a:r>
              <a:rPr lang="en-US" sz="1200" dirty="0"/>
              <a:t>Selected patient’s time series data for </a:t>
            </a:r>
            <a:r>
              <a:rPr lang="en-US" sz="1200" b="1" dirty="0"/>
              <a:t>first</a:t>
            </a:r>
            <a:r>
              <a:rPr lang="en-US" sz="1200" dirty="0"/>
              <a:t> </a:t>
            </a:r>
            <a:r>
              <a:rPr lang="en-US" sz="1200" b="1" dirty="0"/>
              <a:t>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15470"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792360" y="2812133"/>
            <a:ext cx="2298823" cy="615553"/>
          </a:xfrm>
          <a:prstGeom prst="rect">
            <a:avLst/>
          </a:prstGeom>
          <a:noFill/>
        </p:spPr>
        <p:txBody>
          <a:bodyPr wrap="square" rtlCol="0">
            <a:spAutoFit/>
          </a:bodyPr>
          <a:lstStyle/>
          <a:p>
            <a:r>
              <a:rPr lang="en-US" sz="2000" b="1" dirty="0">
                <a:latin typeface="Roboto Regular"/>
                <a:cs typeface="Roboto Regular"/>
              </a:rPr>
              <a:t>Prediction Model</a:t>
            </a:r>
          </a:p>
          <a:p>
            <a:endParaRPr lang="en-US" sz="1400" dirty="0"/>
          </a:p>
        </p:txBody>
      </p:sp>
      <p:sp>
        <p:nvSpPr>
          <p:cNvPr id="3" name="TextBox 2">
            <a:extLst>
              <a:ext uri="{FF2B5EF4-FFF2-40B4-BE49-F238E27FC236}">
                <a16:creationId xmlns:a16="http://schemas.microsoft.com/office/drawing/2014/main" id="{694802A4-D8CC-414B-82A3-70ED5379B4E2}"/>
              </a:ext>
            </a:extLst>
          </p:cNvPr>
          <p:cNvSpPr txBox="1"/>
          <p:nvPr/>
        </p:nvSpPr>
        <p:spPr>
          <a:xfrm>
            <a:off x="591540" y="1056360"/>
            <a:ext cx="2719844" cy="153888"/>
          </a:xfrm>
          <a:prstGeom prst="rect">
            <a:avLst/>
          </a:prstGeom>
          <a:noFill/>
        </p:spPr>
        <p:txBody>
          <a:bodyPr wrap="square" rtlCol="0">
            <a:spAutoFit/>
          </a:bodyPr>
          <a:lstStyle/>
          <a:p>
            <a:r>
              <a:rPr lang="en-US" sz="400" dirty="0">
                <a:hlinkClick r:id="rId4"/>
              </a:rPr>
              <a:t>Source</a:t>
            </a:r>
            <a:r>
              <a:rPr lang="en-US" sz="400" dirty="0"/>
              <a:t> </a:t>
            </a:r>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800" dirty="0"/>
              <a:t>Flattened Features :</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solidFill>
            <a:schemeClr val="accent2">
              <a:alpha val="0"/>
            </a:schemeClr>
          </a:solidFill>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2" y="1819942"/>
            <a:ext cx="839005"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Earliest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Earliest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08C8C67C-63BF-F445-A381-DF8B8513F411}"/>
              </a:ext>
            </a:extLst>
          </p:cNvPr>
          <p:cNvSpPr txBox="1"/>
          <p:nvPr/>
        </p:nvSpPr>
        <p:spPr>
          <a:xfrm>
            <a:off x="7067449" y="1145568"/>
            <a:ext cx="988234" cy="276999"/>
          </a:xfrm>
          <a:prstGeom prst="rect">
            <a:avLst/>
          </a:prstGeom>
          <a:solidFill>
            <a:schemeClr val="bg1"/>
          </a:solidFill>
        </p:spPr>
        <p:txBody>
          <a:bodyPr wrap="square" rtlCol="0">
            <a:spAutoFit/>
          </a:bodyPr>
          <a:lstStyle/>
          <a:p>
            <a:r>
              <a:rPr lang="en-US" sz="1200" b="1" dirty="0">
                <a:solidFill>
                  <a:srgbClr val="13EED4"/>
                </a:solidFill>
              </a:rPr>
              <a:t>Heart Rate</a:t>
            </a:r>
          </a:p>
        </p:txBody>
      </p:sp>
      <p:sp>
        <p:nvSpPr>
          <p:cNvPr id="27" name="TextBox 26">
            <a:extLst>
              <a:ext uri="{FF2B5EF4-FFF2-40B4-BE49-F238E27FC236}">
                <a16:creationId xmlns:a16="http://schemas.microsoft.com/office/drawing/2014/main" id="{A2E9D968-F741-BD46-BBE7-2A21E33C09AD}"/>
              </a:ext>
            </a:extLst>
          </p:cNvPr>
          <p:cNvSpPr txBox="1"/>
          <p:nvPr/>
        </p:nvSpPr>
        <p:spPr>
          <a:xfrm>
            <a:off x="7058896" y="1378744"/>
            <a:ext cx="1268677" cy="261610"/>
          </a:xfrm>
          <a:prstGeom prst="rect">
            <a:avLst/>
          </a:prstGeom>
          <a:solidFill>
            <a:schemeClr val="bg1"/>
          </a:solidFill>
        </p:spPr>
        <p:txBody>
          <a:bodyPr wrap="square" rtlCol="0">
            <a:spAutoFit/>
          </a:bodyPr>
          <a:lstStyle/>
          <a:p>
            <a:r>
              <a:rPr lang="en-US" sz="1100" b="1" dirty="0">
                <a:solidFill>
                  <a:schemeClr val="accent2">
                    <a:lumMod val="50000"/>
                  </a:schemeClr>
                </a:solidFill>
              </a:rPr>
              <a:t>Blood Pressure</a:t>
            </a:r>
          </a:p>
        </p:txBody>
      </p:sp>
      <p:sp>
        <p:nvSpPr>
          <p:cNvPr id="6" name="TextBox 5">
            <a:extLst>
              <a:ext uri="{FF2B5EF4-FFF2-40B4-BE49-F238E27FC236}">
                <a16:creationId xmlns:a16="http://schemas.microsoft.com/office/drawing/2014/main" id="{344456AD-236E-0743-ABFF-76613EFC1C20}"/>
              </a:ext>
            </a:extLst>
          </p:cNvPr>
          <p:cNvSpPr txBox="1"/>
          <p:nvPr/>
        </p:nvSpPr>
        <p:spPr>
          <a:xfrm>
            <a:off x="3935960" y="854868"/>
            <a:ext cx="508592" cy="3680260"/>
          </a:xfrm>
          <a:prstGeom prst="rect">
            <a:avLst/>
          </a:prstGeom>
          <a:solidFill>
            <a:schemeClr val="bg1"/>
          </a:solidFill>
        </p:spPr>
        <p:txBody>
          <a:bodyPr wrap="square" rtlCol="0">
            <a:spAutoFit/>
          </a:bodyPr>
          <a:lstStyle/>
          <a:p>
            <a:endParaRPr lang="en-US" dirty="0"/>
          </a:p>
        </p:txBody>
      </p:sp>
      <p:sp>
        <p:nvSpPr>
          <p:cNvPr id="28" name="TextBox 27">
            <a:extLst>
              <a:ext uri="{FF2B5EF4-FFF2-40B4-BE49-F238E27FC236}">
                <a16:creationId xmlns:a16="http://schemas.microsoft.com/office/drawing/2014/main" id="{9D6941D9-36A0-1644-82FE-BAB58AB0C975}"/>
              </a:ext>
            </a:extLst>
          </p:cNvPr>
          <p:cNvSpPr txBox="1"/>
          <p:nvPr/>
        </p:nvSpPr>
        <p:spPr>
          <a:xfrm>
            <a:off x="8432268" y="810123"/>
            <a:ext cx="508592" cy="3680260"/>
          </a:xfrm>
          <a:prstGeom prst="rect">
            <a:avLst/>
          </a:prstGeom>
          <a:solidFill>
            <a:schemeClr val="bg1"/>
          </a:solidFill>
        </p:spPr>
        <p:txBody>
          <a:bodyPr wrap="square" rtlCol="0">
            <a:spAutoFit/>
          </a:bodyPr>
          <a:lstStyle/>
          <a:p>
            <a:endParaRPr lang="en-US" dirty="0"/>
          </a:p>
        </p:txBody>
      </p:sp>
      <p:sp>
        <p:nvSpPr>
          <p:cNvPr id="29" name="TextBox 28">
            <a:extLst>
              <a:ext uri="{FF2B5EF4-FFF2-40B4-BE49-F238E27FC236}">
                <a16:creationId xmlns:a16="http://schemas.microsoft.com/office/drawing/2014/main" id="{67215638-379F-0A4A-9763-F9390908D90D}"/>
              </a:ext>
            </a:extLst>
          </p:cNvPr>
          <p:cNvSpPr txBox="1"/>
          <p:nvPr/>
        </p:nvSpPr>
        <p:spPr>
          <a:xfrm rot="5400000">
            <a:off x="6231899" y="2463266"/>
            <a:ext cx="413022" cy="4109247"/>
          </a:xfrm>
          <a:prstGeom prst="rect">
            <a:avLst/>
          </a:prstGeom>
          <a:solidFill>
            <a:schemeClr val="bg1"/>
          </a:solidFill>
        </p:spPr>
        <p:txBody>
          <a:bodyPr wrap="square" rtlCol="0">
            <a:spAutoFit/>
          </a:bodyPr>
          <a:lstStyle/>
          <a:p>
            <a:endParaRPr lang="en-US" dirty="0"/>
          </a:p>
        </p:txBody>
      </p:sp>
      <p:sp>
        <p:nvSpPr>
          <p:cNvPr id="10" name="TextBox 9">
            <a:extLst>
              <a:ext uri="{FF2B5EF4-FFF2-40B4-BE49-F238E27FC236}">
                <a16:creationId xmlns:a16="http://schemas.microsoft.com/office/drawing/2014/main" id="{D3B62E1C-4C0B-F141-BF25-AA1DF00E6208}"/>
              </a:ext>
            </a:extLst>
          </p:cNvPr>
          <p:cNvSpPr txBox="1"/>
          <p:nvPr/>
        </p:nvSpPr>
        <p:spPr>
          <a:xfrm>
            <a:off x="5595731" y="4304243"/>
            <a:ext cx="2817547" cy="276999"/>
          </a:xfrm>
          <a:prstGeom prst="rect">
            <a:avLst/>
          </a:prstGeom>
          <a:noFill/>
        </p:spPr>
        <p:txBody>
          <a:bodyPr wrap="square" rtlCol="0">
            <a:spAutoFit/>
          </a:bodyPr>
          <a:lstStyle/>
          <a:p>
            <a:r>
              <a:rPr lang="en-US" sz="1200" b="1" dirty="0"/>
              <a:t>Time (in hours)</a:t>
            </a:r>
          </a:p>
        </p:txBody>
      </p:sp>
      <p:sp>
        <p:nvSpPr>
          <p:cNvPr id="18" name="TextBox 17">
            <a:extLst>
              <a:ext uri="{FF2B5EF4-FFF2-40B4-BE49-F238E27FC236}">
                <a16:creationId xmlns:a16="http://schemas.microsoft.com/office/drawing/2014/main" id="{474CE123-5E7A-1944-B221-81D79629099E}"/>
              </a:ext>
            </a:extLst>
          </p:cNvPr>
          <p:cNvSpPr txBox="1"/>
          <p:nvPr/>
        </p:nvSpPr>
        <p:spPr>
          <a:xfrm>
            <a:off x="4112873" y="2216545"/>
            <a:ext cx="369332" cy="1569660"/>
          </a:xfrm>
          <a:prstGeom prst="rect">
            <a:avLst/>
          </a:prstGeom>
          <a:solidFill>
            <a:schemeClr val="bg1"/>
          </a:solidFill>
        </p:spPr>
        <p:txBody>
          <a:bodyPr vert="vert" wrap="square" rtlCol="0">
            <a:spAutoFit/>
          </a:bodyPr>
          <a:lstStyle/>
          <a:p>
            <a:r>
              <a:rPr lang="en-US" sz="1200" b="1" dirty="0"/>
              <a:t>     Value</a:t>
            </a:r>
          </a:p>
        </p:txBody>
      </p:sp>
      <p:sp>
        <p:nvSpPr>
          <p:cNvPr id="32" name="TextBox 31">
            <a:extLst>
              <a:ext uri="{FF2B5EF4-FFF2-40B4-BE49-F238E27FC236}">
                <a16:creationId xmlns:a16="http://schemas.microsoft.com/office/drawing/2014/main" id="{30EA723E-6822-4148-A06F-C66C99792862}"/>
              </a:ext>
            </a:extLst>
          </p:cNvPr>
          <p:cNvSpPr txBox="1"/>
          <p:nvPr/>
        </p:nvSpPr>
        <p:spPr>
          <a:xfrm rot="16200000">
            <a:off x="6338137" y="-1466999"/>
            <a:ext cx="154199" cy="4673662"/>
          </a:xfrm>
          <a:prstGeom prst="rect">
            <a:avLst/>
          </a:prstGeom>
          <a:solidFill>
            <a:schemeClr val="bg1"/>
          </a:solidFill>
        </p:spPr>
        <p:txBody>
          <a:bodyPr wrap="square" rtlCol="0">
            <a:spAutoFit/>
          </a:bodyPr>
          <a:lstStyle/>
          <a:p>
            <a:endParaRPr lang="en-US" dirty="0"/>
          </a:p>
        </p:txBody>
      </p:sp>
      <p:sp>
        <p:nvSpPr>
          <p:cNvPr id="17" name="TextBox 16">
            <a:extLst>
              <a:ext uri="{FF2B5EF4-FFF2-40B4-BE49-F238E27FC236}">
                <a16:creationId xmlns:a16="http://schemas.microsoft.com/office/drawing/2014/main" id="{EBD77B5A-09A3-C14E-A752-15648A8B9FDE}"/>
              </a:ext>
            </a:extLst>
          </p:cNvPr>
          <p:cNvSpPr txBox="1"/>
          <p:nvPr/>
        </p:nvSpPr>
        <p:spPr>
          <a:xfrm>
            <a:off x="4241203" y="885838"/>
            <a:ext cx="5124765" cy="276999"/>
          </a:xfrm>
          <a:prstGeom prst="rect">
            <a:avLst/>
          </a:prstGeom>
          <a:noFill/>
        </p:spPr>
        <p:txBody>
          <a:bodyPr wrap="square" rtlCol="0">
            <a:spAutoFit/>
          </a:bodyPr>
          <a:lstStyle/>
          <a:p>
            <a:r>
              <a:rPr lang="en-US" sz="1200" b="1" dirty="0">
                <a:latin typeface="Athelas" panose="02000503000000020003" pitchFamily="2" charset="77"/>
              </a:rPr>
              <a:t>Annotated example for a given patient and 2 physiological measurement</a:t>
            </a:r>
          </a:p>
        </p:txBody>
      </p:sp>
      <p:sp>
        <p:nvSpPr>
          <p:cNvPr id="31" name="TextBox 30">
            <a:extLst>
              <a:ext uri="{FF2B5EF4-FFF2-40B4-BE49-F238E27FC236}">
                <a16:creationId xmlns:a16="http://schemas.microsoft.com/office/drawing/2014/main" id="{FFD8722D-9A8F-2D4F-AFEA-93FDD796D20C}"/>
              </a:ext>
            </a:extLst>
          </p:cNvPr>
          <p:cNvSpPr txBox="1"/>
          <p:nvPr/>
        </p:nvSpPr>
        <p:spPr>
          <a:xfrm>
            <a:off x="440810" y="1312600"/>
            <a:ext cx="2017031"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114C43"/>
                </a:solidFill>
              </a:rPr>
              <a:t>Minimum</a:t>
            </a:r>
          </a:p>
          <a:p>
            <a:endParaRPr lang="en-US" dirty="0"/>
          </a:p>
        </p:txBody>
      </p:sp>
      <p:sp>
        <p:nvSpPr>
          <p:cNvPr id="33" name="TextBox 32">
            <a:extLst>
              <a:ext uri="{FF2B5EF4-FFF2-40B4-BE49-F238E27FC236}">
                <a16:creationId xmlns:a16="http://schemas.microsoft.com/office/drawing/2014/main" id="{4C8328BC-0D78-734A-BE81-C8A30BBCAB4B}"/>
              </a:ext>
            </a:extLst>
          </p:cNvPr>
          <p:cNvSpPr txBox="1"/>
          <p:nvPr/>
        </p:nvSpPr>
        <p:spPr>
          <a:xfrm>
            <a:off x="449495" y="1782327"/>
            <a:ext cx="2529568"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rgbClr val="C00000"/>
                </a:solidFill>
              </a:rPr>
              <a:t>Maximum</a:t>
            </a:r>
          </a:p>
          <a:p>
            <a:endParaRPr lang="en-US" dirty="0"/>
          </a:p>
        </p:txBody>
      </p:sp>
      <p:sp>
        <p:nvSpPr>
          <p:cNvPr id="34" name="TextBox 33">
            <a:extLst>
              <a:ext uri="{FF2B5EF4-FFF2-40B4-BE49-F238E27FC236}">
                <a16:creationId xmlns:a16="http://schemas.microsoft.com/office/drawing/2014/main" id="{4F3BE240-94E9-B64F-8267-A714A9C4D8E6}"/>
              </a:ext>
            </a:extLst>
          </p:cNvPr>
          <p:cNvSpPr txBox="1"/>
          <p:nvPr/>
        </p:nvSpPr>
        <p:spPr>
          <a:xfrm>
            <a:off x="454610" y="2274541"/>
            <a:ext cx="1736181" cy="830997"/>
          </a:xfrm>
          <a:prstGeom prst="rect">
            <a:avLst/>
          </a:prstGeom>
          <a:noFill/>
        </p:spPr>
        <p:txBody>
          <a:bodyPr wrap="none" rtlCol="0">
            <a:spAutoFit/>
          </a:bodyPr>
          <a:lstStyle/>
          <a:p>
            <a:pPr marL="342900" indent="-342900">
              <a:buFont typeface="Arial" panose="020B0604020202020204" pitchFamily="34" charset="0"/>
              <a:buChar char="•"/>
            </a:pPr>
            <a:r>
              <a:rPr lang="en-US" b="1" dirty="0">
                <a:solidFill>
                  <a:srgbClr val="F77F00"/>
                </a:solidFill>
              </a:rPr>
              <a:t>Average</a:t>
            </a:r>
          </a:p>
          <a:p>
            <a:endParaRPr lang="en-US" dirty="0"/>
          </a:p>
        </p:txBody>
      </p:sp>
      <p:sp>
        <p:nvSpPr>
          <p:cNvPr id="35" name="TextBox 34">
            <a:extLst>
              <a:ext uri="{FF2B5EF4-FFF2-40B4-BE49-F238E27FC236}">
                <a16:creationId xmlns:a16="http://schemas.microsoft.com/office/drawing/2014/main" id="{3594F809-E128-814D-81AA-4A06F74829A0}"/>
              </a:ext>
            </a:extLst>
          </p:cNvPr>
          <p:cNvSpPr txBox="1"/>
          <p:nvPr/>
        </p:nvSpPr>
        <p:spPr>
          <a:xfrm>
            <a:off x="466546" y="2744268"/>
            <a:ext cx="2517786" cy="830997"/>
          </a:xfrm>
          <a:prstGeom prst="rect">
            <a:avLst/>
          </a:prstGeom>
          <a:noFill/>
        </p:spPr>
        <p:txBody>
          <a:bodyPr wrap="square" rtlCol="0">
            <a:spAutoFit/>
          </a:bodyPr>
          <a:lstStyle/>
          <a:p>
            <a:pPr marL="342900" indent="-342900">
              <a:buFont typeface="Arial" panose="020B0604020202020204" pitchFamily="34" charset="0"/>
              <a:buChar char="•"/>
            </a:pPr>
            <a:r>
              <a:rPr lang="en-US" b="1" dirty="0">
                <a:solidFill>
                  <a:schemeClr val="accent5">
                    <a:lumMod val="75000"/>
                  </a:schemeClr>
                </a:solidFill>
              </a:rPr>
              <a:t>Earliest </a:t>
            </a:r>
          </a:p>
          <a:p>
            <a:endParaRPr lang="en-US" dirty="0"/>
          </a:p>
        </p:txBody>
      </p:sp>
      <p:sp>
        <p:nvSpPr>
          <p:cNvPr id="36" name="TextBox 35">
            <a:extLst>
              <a:ext uri="{FF2B5EF4-FFF2-40B4-BE49-F238E27FC236}">
                <a16:creationId xmlns:a16="http://schemas.microsoft.com/office/drawing/2014/main" id="{EF2264D4-ABE9-7C43-B9BA-C25D45A47032}"/>
              </a:ext>
            </a:extLst>
          </p:cNvPr>
          <p:cNvSpPr txBox="1"/>
          <p:nvPr/>
        </p:nvSpPr>
        <p:spPr>
          <a:xfrm>
            <a:off x="472428" y="3288116"/>
            <a:ext cx="2443355" cy="461665"/>
          </a:xfrm>
          <a:prstGeom prst="rect">
            <a:avLst/>
          </a:prstGeom>
          <a:noFill/>
        </p:spPr>
        <p:txBody>
          <a:bodyPr wrap="square" rtlCol="0">
            <a:spAutoFit/>
          </a:bodyPr>
          <a:lstStyle/>
          <a:p>
            <a:pPr marL="342900" indent="-342900">
              <a:buFont typeface="Arial" panose="020B0604020202020204" pitchFamily="34" charset="0"/>
              <a:buChar char="•"/>
            </a:pPr>
            <a:r>
              <a:rPr lang="en-US" b="1" dirty="0"/>
              <a:t>Last</a:t>
            </a:r>
            <a:endParaRPr lang="en-US" dirty="0"/>
          </a:p>
        </p:txBody>
      </p:sp>
    </p:spTree>
    <p:extLst>
      <p:ext uri="{BB962C8B-B14F-4D97-AF65-F5344CB8AC3E}">
        <p14:creationId xmlns:p14="http://schemas.microsoft.com/office/powerpoint/2010/main" val="6864561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5" grpId="0" animBg="1"/>
      <p:bldP spid="27" grpId="0" animBg="1"/>
      <p:bldP spid="10" grpId="0"/>
      <p:bldP spid="18" grpId="0" animBg="1"/>
      <p:bldP spid="17" grpId="0"/>
      <p:bldP spid="31" grpId="0"/>
      <p:bldP spid="33" grpId="0"/>
      <p:bldP spid="34" grpId="0"/>
      <p:bldP spid="3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Motivation for our model</a:t>
            </a:r>
            <a:endParaRPr sz="2600" dirty="0"/>
          </a:p>
        </p:txBody>
      </p:sp>
      <p:sp>
        <p:nvSpPr>
          <p:cNvPr id="2" name="TextBox 1">
            <a:extLst>
              <a:ext uri="{FF2B5EF4-FFF2-40B4-BE49-F238E27FC236}">
                <a16:creationId xmlns:a16="http://schemas.microsoft.com/office/drawing/2014/main" id="{ACA8E3F6-B1A4-C74A-B6FA-C67764D73C8B}"/>
              </a:ext>
            </a:extLst>
          </p:cNvPr>
          <p:cNvSpPr txBox="1"/>
          <p:nvPr/>
        </p:nvSpPr>
        <p:spPr>
          <a:xfrm>
            <a:off x="304884" y="2699279"/>
            <a:ext cx="3460295" cy="830997"/>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b="1" dirty="0"/>
              <a:t>Robust </a:t>
            </a:r>
            <a:r>
              <a:rPr lang="en-US" dirty="0"/>
              <a:t>Learning</a:t>
            </a:r>
          </a:p>
          <a:p>
            <a:pPr marL="342900" indent="-342900">
              <a:buClr>
                <a:srgbClr val="C00000"/>
              </a:buClr>
              <a:buFont typeface="Arial" panose="020B0604020202020204" pitchFamily="34" charset="0"/>
              <a:buChar char="•"/>
            </a:pPr>
            <a:endParaRPr lang="en-US" dirty="0"/>
          </a:p>
        </p:txBody>
      </p:sp>
      <p:sp>
        <p:nvSpPr>
          <p:cNvPr id="13" name="Rectangle 12">
            <a:extLst>
              <a:ext uri="{FF2B5EF4-FFF2-40B4-BE49-F238E27FC236}">
                <a16:creationId xmlns:a16="http://schemas.microsoft.com/office/drawing/2014/main" id="{8E8708B7-404F-7042-99D3-DD773A7160DD}"/>
              </a:ext>
            </a:extLst>
          </p:cNvPr>
          <p:cNvSpPr/>
          <p:nvPr/>
        </p:nvSpPr>
        <p:spPr>
          <a:xfrm>
            <a:off x="304884" y="969621"/>
            <a:ext cx="4487079" cy="146450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500" b="1" dirty="0"/>
              <a:t>Dynamics</a:t>
            </a:r>
            <a:r>
              <a:rPr lang="en-US" sz="2500" dirty="0"/>
              <a:t> of Physiological Signals </a:t>
            </a:r>
          </a:p>
          <a:p>
            <a:pPr marL="342900" indent="-342900" defTabSz="240277">
              <a:spcBef>
                <a:spcPts val="1687"/>
              </a:spcBef>
              <a:buClr>
                <a:srgbClr val="C00000"/>
              </a:buClr>
              <a:buFont typeface="Arial" panose="020B0604020202020204" pitchFamily="34" charset="0"/>
              <a:buChar char="•"/>
              <a:defRPr sz="2496"/>
            </a:pPr>
            <a:r>
              <a:rPr lang="en-US" sz="2500" b="1" dirty="0"/>
              <a:t>Interpretability</a:t>
            </a:r>
          </a:p>
        </p:txBody>
      </p:sp>
      <p:pic>
        <p:nvPicPr>
          <p:cNvPr id="140" name="Screen Shot 2018-10-01 at 18.33.43.png" descr="Screen Shot 2018-10-01 at 18.33.43.png"/>
          <p:cNvPicPr>
            <a:picLocks noChangeAspect="1"/>
          </p:cNvPicPr>
          <p:nvPr/>
        </p:nvPicPr>
        <p:blipFill rotWithShape="1">
          <a:blip r:embed="rId3">
            <a:extLst/>
          </a:blip>
          <a:srcRect l="51847" r="1409" b="13246"/>
          <a:stretch/>
        </p:blipFill>
        <p:spPr>
          <a:xfrm>
            <a:off x="4487753" y="795850"/>
            <a:ext cx="4656247" cy="3830579"/>
          </a:xfrm>
          <a:prstGeom prst="rect">
            <a:avLst/>
          </a:prstGeom>
          <a:ln w="12700">
            <a:miter lim="400000"/>
          </a:ln>
        </p:spPr>
      </p:pic>
      <p:sp>
        <p:nvSpPr>
          <p:cNvPr id="3" name="Left-Right Arrow 2">
            <a:extLst>
              <a:ext uri="{FF2B5EF4-FFF2-40B4-BE49-F238E27FC236}">
                <a16:creationId xmlns:a16="http://schemas.microsoft.com/office/drawing/2014/main" id="{DF41CFA6-D1AE-D045-BE6B-E6BC4962CEB7}"/>
              </a:ext>
            </a:extLst>
          </p:cNvPr>
          <p:cNvSpPr/>
          <p:nvPr/>
        </p:nvSpPr>
        <p:spPr>
          <a:xfrm>
            <a:off x="6164703" y="2819754"/>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5306604" y="2904137"/>
            <a:ext cx="829737" cy="168768"/>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5303859"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6013608" y="2737988"/>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6887786" y="2387951"/>
            <a:ext cx="151094" cy="11251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5888695" y="2175428"/>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5396348" y="2294191"/>
            <a:ext cx="119116" cy="9376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5034195" y="1962627"/>
            <a:ext cx="1353396" cy="284026"/>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5069864" y="1702016"/>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0"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5684253" y="1884447"/>
            <a:ext cx="770179" cy="139528"/>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18397A86-2056-E441-B76F-147EE9D5A210}"/>
              </a:ext>
            </a:extLst>
          </p:cNvPr>
          <p:cNvSpPr txBox="1"/>
          <p:nvPr/>
        </p:nvSpPr>
        <p:spPr>
          <a:xfrm>
            <a:off x="6125686" y="3804992"/>
            <a:ext cx="1529420" cy="252467"/>
          </a:xfrm>
          <a:prstGeom prst="rect">
            <a:avLst/>
          </a:prstGeom>
          <a:solidFill>
            <a:schemeClr val="bg1"/>
          </a:solidFill>
        </p:spPr>
        <p:txBody>
          <a:bodyPr wrap="square" rtlCol="0">
            <a:spAutoFit/>
          </a:bodyPr>
          <a:lstStyle/>
          <a:p>
            <a:r>
              <a:rPr lang="en-US" sz="1000" b="1" dirty="0"/>
              <a:t>Time (in hours)</a:t>
            </a:r>
          </a:p>
        </p:txBody>
      </p:sp>
      <p:sp>
        <p:nvSpPr>
          <p:cNvPr id="41" name="TextBox 40">
            <a:extLst>
              <a:ext uri="{FF2B5EF4-FFF2-40B4-BE49-F238E27FC236}">
                <a16:creationId xmlns:a16="http://schemas.microsoft.com/office/drawing/2014/main" id="{3798BBD9-5044-0449-8B67-53B9BC77839A}"/>
              </a:ext>
            </a:extLst>
          </p:cNvPr>
          <p:cNvSpPr txBox="1"/>
          <p:nvPr/>
        </p:nvSpPr>
        <p:spPr>
          <a:xfrm>
            <a:off x="7565739" y="972735"/>
            <a:ext cx="1287344" cy="252467"/>
          </a:xfrm>
          <a:prstGeom prst="rect">
            <a:avLst/>
          </a:prstGeom>
          <a:solidFill>
            <a:schemeClr val="bg1"/>
          </a:solidFill>
        </p:spPr>
        <p:txBody>
          <a:bodyPr wrap="square" rtlCol="0">
            <a:spAutoFit/>
          </a:bodyPr>
          <a:lstStyle/>
          <a:p>
            <a:r>
              <a:rPr lang="en-US" sz="1000" b="1" dirty="0">
                <a:solidFill>
                  <a:srgbClr val="13EED4"/>
                </a:solidFill>
              </a:rPr>
              <a:t>Heart Rate</a:t>
            </a:r>
          </a:p>
        </p:txBody>
      </p:sp>
      <p:sp>
        <p:nvSpPr>
          <p:cNvPr id="42" name="TextBox 41">
            <a:extLst>
              <a:ext uri="{FF2B5EF4-FFF2-40B4-BE49-F238E27FC236}">
                <a16:creationId xmlns:a16="http://schemas.microsoft.com/office/drawing/2014/main" id="{831624D2-4B0A-0D44-9339-2AC5F5782D48}"/>
              </a:ext>
            </a:extLst>
          </p:cNvPr>
          <p:cNvSpPr txBox="1"/>
          <p:nvPr/>
        </p:nvSpPr>
        <p:spPr>
          <a:xfrm>
            <a:off x="7565740" y="1179743"/>
            <a:ext cx="1464879" cy="252467"/>
          </a:xfrm>
          <a:prstGeom prst="rect">
            <a:avLst/>
          </a:prstGeom>
          <a:solidFill>
            <a:schemeClr val="bg1"/>
          </a:solidFill>
        </p:spPr>
        <p:txBody>
          <a:bodyPr wrap="square" rtlCol="0">
            <a:spAutoFit/>
          </a:bodyPr>
          <a:lstStyle/>
          <a:p>
            <a:r>
              <a:rPr lang="en-US" sz="1000" b="1" dirty="0">
                <a:solidFill>
                  <a:schemeClr val="accent2">
                    <a:lumMod val="50000"/>
                  </a:schemeClr>
                </a:solidFill>
              </a:rPr>
              <a:t>Blood Pressure</a:t>
            </a:r>
          </a:p>
        </p:txBody>
      </p:sp>
      <p:sp>
        <p:nvSpPr>
          <p:cNvPr id="43" name="TextBox 42">
            <a:extLst>
              <a:ext uri="{FF2B5EF4-FFF2-40B4-BE49-F238E27FC236}">
                <a16:creationId xmlns:a16="http://schemas.microsoft.com/office/drawing/2014/main" id="{75CB2D32-44A6-2D43-87B8-3B55FFBD1C4A}"/>
              </a:ext>
            </a:extLst>
          </p:cNvPr>
          <p:cNvSpPr txBox="1"/>
          <p:nvPr/>
        </p:nvSpPr>
        <p:spPr>
          <a:xfrm>
            <a:off x="4136581" y="1904417"/>
            <a:ext cx="481118" cy="1609480"/>
          </a:xfrm>
          <a:prstGeom prst="rect">
            <a:avLst/>
          </a:prstGeom>
          <a:solidFill>
            <a:schemeClr val="bg1"/>
          </a:solidFill>
        </p:spPr>
        <p:txBody>
          <a:bodyPr vert="vert" wrap="square" rtlCol="0">
            <a:spAutoFit/>
          </a:bodyPr>
          <a:lstStyle/>
          <a:p>
            <a:r>
              <a:rPr lang="en-US" sz="1200" b="1" dirty="0"/>
              <a:t>     Value</a:t>
            </a:r>
          </a:p>
        </p:txBody>
      </p:sp>
    </p:spTree>
    <p:extLst>
      <p:ext uri="{BB962C8B-B14F-4D97-AF65-F5344CB8AC3E}">
        <p14:creationId xmlns:p14="http://schemas.microsoft.com/office/powerpoint/2010/main" val="31387232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4" grpId="0" animBg="1"/>
      <p:bldP spid="9" grpId="0" animBg="1"/>
      <p:bldP spid="10" grpId="0" animBg="1"/>
      <p:bldP spid="11" grpId="0" animBg="1"/>
      <p:bldP spid="12" grpId="0" animBg="1"/>
      <p:bldP spid="5" grpId="0"/>
      <p:bldP spid="15" grpId="0" animBg="1"/>
      <p:bldP spid="16" grpId="0" animBg="1"/>
      <p:bldP spid="17" grpId="0" animBg="1"/>
      <p:bldP spid="41" grpId="0" animBg="1"/>
      <p:bldP spid="42" grpId="0" animBg="1"/>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548328056"/>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6" y="1463074"/>
            <a:ext cx="3083083"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Observations for a multi-feature Gaussian model</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30832"/>
          </a:xfrm>
          <a:prstGeom prst="rect">
            <a:avLst/>
          </a:prstGeom>
          <a:noFill/>
        </p:spPr>
        <p:txBody>
          <a:bodyPr wrap="square" rtlCol="0">
            <a:spAutoFit/>
          </a:bodyPr>
          <a:lstStyle/>
          <a:p>
            <a:r>
              <a:rPr lang="en-US" sz="900" b="1" dirty="0">
                <a:highlight>
                  <a:srgbClr val="FFFF00"/>
                </a:highlight>
                <a:latin typeface="Century" panose="02040604050505020304" pitchFamily="18" charset="0"/>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4104662" y="3103034"/>
            <a:ext cx="3538728" cy="246221"/>
          </a:xfrm>
          <a:prstGeom prst="rect">
            <a:avLst/>
          </a:prstGeom>
          <a:noFill/>
        </p:spPr>
        <p:txBody>
          <a:bodyPr wrap="square" rtlCol="0">
            <a:spAutoFit/>
          </a:bodyPr>
          <a:lstStyle/>
          <a:p>
            <a:r>
              <a:rPr lang="en-US" sz="1000" b="1" dirty="0">
                <a:highlight>
                  <a:srgbClr val="FFFF00"/>
                </a:highlight>
                <a:latin typeface="Century" panose="02040604050505020304" pitchFamily="18" charset="0"/>
              </a:rPr>
              <a:t>First and last worked best</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78735"/>
            <a:ext cx="1841004" cy="24257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714817" cy="299720"/>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5352966"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Century" panose="02040604050505020304" pitchFamily="18" charset="0"/>
                <a:cs typeface="Apple Chancery" panose="03020702040506060504" pitchFamily="66" charset="-79"/>
              </a:rPr>
              <a:t>Parameters:     # of states = </a:t>
            </a:r>
            <a:r>
              <a:rPr lang="en-US" sz="1200" b="1" dirty="0">
                <a:latin typeface="Century" panose="02040604050505020304" pitchFamily="18" charset="0"/>
                <a:cs typeface="Apple Chancery" panose="03020702040506060504" pitchFamily="66" charset="-79"/>
              </a:rPr>
              <a:t>5</a:t>
            </a:r>
            <a:r>
              <a:rPr lang="en-US" sz="1200" dirty="0">
                <a:latin typeface="Century" panose="02040604050505020304" pitchFamily="18" charset="0"/>
                <a:cs typeface="Apple Chancery" panose="03020702040506060504" pitchFamily="66" charset="-79"/>
              </a:rPr>
              <a:t>   Time resolution = </a:t>
            </a:r>
            <a:r>
              <a:rPr lang="en-US" sz="1200" b="1" dirty="0">
                <a:latin typeface="Century" panose="02040604050505020304" pitchFamily="18" charset="0"/>
                <a:cs typeface="Apple Chancery" panose="03020702040506060504" pitchFamily="66" charset="-79"/>
              </a:rPr>
              <a:t>8</a:t>
            </a:r>
            <a:r>
              <a:rPr lang="en-US" sz="1200" dirty="0">
                <a:latin typeface="Century" panose="02040604050505020304" pitchFamily="18" charset="0"/>
                <a:cs typeface="Apple Chancery" panose="03020702040506060504" pitchFamily="66" charset="-79"/>
              </a:rPr>
              <a:t>   # of sequence = </a:t>
            </a:r>
            <a:r>
              <a:rPr lang="en-US" sz="1200" b="1" dirty="0">
                <a:latin typeface="Century" panose="02040604050505020304" pitchFamily="18" charset="0"/>
                <a:cs typeface="Apple Chancery" panose="03020702040506060504" pitchFamily="66" charset="-79"/>
              </a:rPr>
              <a:t>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38100" cap="flat" cmpd="sng" algn="ctr">
            <a:solidFill>
              <a:srgbClr val="FFC000"/>
            </a:solidFill>
            <a:prstDash val="solid"/>
            <a:miter lim="800000"/>
          </a:ln>
          <a:effectLst/>
          <a:scene3d>
            <a:camera prst="orthographicFront"/>
            <a:lightRig rig="threePt" dir="t"/>
          </a:scene3d>
          <a:sp3d>
            <a:bevelT w="19050" h="114300"/>
            <a:bevelB w="50800" h="10160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3810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1160674" cy="1143890"/>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452791" y="3849328"/>
            <a:ext cx="648173" cy="333560"/>
          </a:xfrm>
          <a:prstGeom prst="straightConnector1">
            <a:avLst/>
          </a:prstGeom>
          <a:noFill/>
          <a:ln w="381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564761" y="4182888"/>
            <a:ext cx="1582352" cy="366332"/>
          </a:xfrm>
          <a:prstGeom prst="rect">
            <a:avLst/>
          </a:prstGeom>
          <a:solidFill>
            <a:sysClr val="window" lastClr="FFFFFF"/>
          </a:solidFill>
          <a:ln w="76200">
            <a:solidFill>
              <a:srgbClr val="70AD47"/>
            </a:solidFill>
          </a:ln>
          <a:scene3d>
            <a:camera prst="orthographicFront"/>
            <a:lightRig rig="threePt" dir="t"/>
          </a:scene3d>
          <a:sp3d>
            <a:bevelT w="31750" h="95250"/>
            <a:bevelB w="12700" h="95250"/>
          </a:sp3d>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a:t>
            </a:r>
            <a:r>
              <a:rPr kumimoji="0" lang="en-US" sz="1500" b="1" i="0" u="sng"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5</a:t>
            </a:r>
            <a:r>
              <a:rPr kumimoji="0" lang="en-US" sz="15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 days</a:t>
            </a:r>
            <a:endParaRPr kumimoji="0" lang="en-US" sz="15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2" nodeType="withEffect">
                                  <p:stCondLst>
                                    <p:cond delay="0"/>
                                  </p:stCondLst>
                                  <p:childTnLst>
                                    <p:set>
                                      <p:cBhvr>
                                        <p:cTn id="24"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2" nodeType="clickEffect">
                                  <p:stCondLst>
                                    <p:cond delay="0"/>
                                  </p:stCondLst>
                                  <p:childTnLst>
                                    <p:set>
                                      <p:cBhvr>
                                        <p:cTn id="32"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4" nodeType="clickEffect">
                                  <p:stCondLst>
                                    <p:cond delay="0"/>
                                  </p:stCondLst>
                                  <p:childTnLst>
                                    <p:set>
                                      <p:cBhvr>
                                        <p:cTn id="42"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3" presetID="1" presetClass="entr" presetSubtype="0" fill="hold" grpId="5" nodeType="withEffect">
                                  <p:stCondLst>
                                    <p:cond delay="0"/>
                                  </p:stCondLst>
                                  <p:childTnLst>
                                    <p:set>
                                      <p:cBhvr>
                                        <p:cTn id="44"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5" nodeType="clickEffect">
                                  <p:stCondLst>
                                    <p:cond delay="0"/>
                                  </p:stCondLst>
                                  <p:childTnLst>
                                    <p:set>
                                      <p:cBhvr>
                                        <p:cTn id="52"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6"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6" nodeType="withEffect">
                                  <p:stCondLst>
                                    <p:cond delay="0"/>
                                  </p:stCondLst>
                                  <p:childTnLst>
                                    <p:set>
                                      <p:cBhvr>
                                        <p:cTn id="66"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99560"/>
            <a:ext cx="6777732" cy="320088"/>
          </a:xfrm>
          <a:prstGeom prst="rect">
            <a:avLst/>
          </a:prstGeom>
        </p:spPr>
        <p:txBody>
          <a:bodyPr/>
          <a:lstStyle>
            <a:lvl1pPr defTabSz="484886">
              <a:defRPr sz="6640"/>
            </a:lvl1pPr>
          </a:lstStyle>
          <a:p>
            <a:r>
              <a:rPr lang="en-US" sz="2600" dirty="0"/>
              <a:t>Non/</a:t>
            </a:r>
            <a:r>
              <a:rPr sz="2600" dirty="0"/>
              <a:t>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1754705" y="412824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sp>
        <p:nvSpPr>
          <p:cNvPr id="73" name="Left Arrow 72">
            <a:extLst>
              <a:ext uri="{FF2B5EF4-FFF2-40B4-BE49-F238E27FC236}">
                <a16:creationId xmlns:a16="http://schemas.microsoft.com/office/drawing/2014/main" id="{3DFE7666-0350-8747-9E4B-DED9E4A89F4F}"/>
              </a:ext>
            </a:extLst>
          </p:cNvPr>
          <p:cNvSpPr/>
          <p:nvPr/>
        </p:nvSpPr>
        <p:spPr>
          <a:xfrm>
            <a:off x="2960730"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2811268" y="4535167"/>
            <a:ext cx="136629" cy="63698"/>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4" name="TextBox 33">
            <a:extLst>
              <a:ext uri="{FF2B5EF4-FFF2-40B4-BE49-F238E27FC236}">
                <a16:creationId xmlns:a16="http://schemas.microsoft.com/office/drawing/2014/main" id="{19FA6897-48BA-0F47-9135-7BBA02A9F799}"/>
              </a:ext>
            </a:extLst>
          </p:cNvPr>
          <p:cNvSpPr txBox="1"/>
          <p:nvPr/>
        </p:nvSpPr>
        <p:spPr>
          <a:xfrm>
            <a:off x="3061134" y="442063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5106806" y="441404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4951278" y="4490206"/>
            <a:ext cx="186514" cy="155872"/>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7" name="TextBox 26">
            <a:extLst>
              <a:ext uri="{FF2B5EF4-FFF2-40B4-BE49-F238E27FC236}">
                <a16:creationId xmlns:a16="http://schemas.microsoft.com/office/drawing/2014/main" id="{760C396B-BC04-624E-9455-54476379B8BF}"/>
              </a:ext>
            </a:extLst>
          </p:cNvPr>
          <p:cNvSpPr txBox="1"/>
          <p:nvPr/>
        </p:nvSpPr>
        <p:spPr>
          <a:xfrm>
            <a:off x="1728320" y="3867786"/>
            <a:ext cx="3391906" cy="292389"/>
          </a:xfrm>
          <a:prstGeom prst="rect">
            <a:avLst/>
          </a:prstGeom>
          <a:noFill/>
        </p:spPr>
        <p:txBody>
          <a:bodyPr wrap="square" rtlCol="0">
            <a:spAutoFit/>
          </a:bodyPr>
          <a:lstStyle/>
          <a:p>
            <a:r>
              <a:rPr lang="en-US" sz="1300" b="1" dirty="0"/>
              <a:t>Non overlapping time windows</a:t>
            </a:r>
          </a:p>
        </p:txBody>
      </p:sp>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3"/>
          <a:srcRect l="426" t="1726" r="64079" b="20851"/>
          <a:stretch/>
        </p:blipFill>
        <p:spPr>
          <a:xfrm>
            <a:off x="1493674" y="913323"/>
            <a:ext cx="3068125" cy="2992889"/>
          </a:xfrm>
          <a:prstGeom prst="rect">
            <a:avLst/>
          </a:prstGeom>
        </p:spPr>
      </p:pic>
      <p:sp>
        <p:nvSpPr>
          <p:cNvPr id="52" name="Left Arrow 51">
            <a:extLst>
              <a:ext uri="{FF2B5EF4-FFF2-40B4-BE49-F238E27FC236}">
                <a16:creationId xmlns:a16="http://schemas.microsoft.com/office/drawing/2014/main" id="{45D52983-1B42-A349-B67C-7CFDE4678DE2}"/>
              </a:ext>
            </a:extLst>
          </p:cNvPr>
          <p:cNvSpPr/>
          <p:nvPr/>
        </p:nvSpPr>
        <p:spPr>
          <a:xfrm>
            <a:off x="3615274"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3455185" y="243561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8" name="Left Arrow 57">
            <a:extLst>
              <a:ext uri="{FF2B5EF4-FFF2-40B4-BE49-F238E27FC236}">
                <a16:creationId xmlns:a16="http://schemas.microsoft.com/office/drawing/2014/main" id="{EF3D654F-E5A7-8A4D-B1AD-1E5DB5A6D9BF}"/>
              </a:ext>
            </a:extLst>
          </p:cNvPr>
          <p:cNvSpPr/>
          <p:nvPr/>
        </p:nvSpPr>
        <p:spPr>
          <a:xfrm>
            <a:off x="3034609"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2874520" y="200355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1" name="Left Arrow 60">
            <a:extLst>
              <a:ext uri="{FF2B5EF4-FFF2-40B4-BE49-F238E27FC236}">
                <a16:creationId xmlns:a16="http://schemas.microsoft.com/office/drawing/2014/main" id="{565B6053-6807-064D-895E-26B2E8FA2C65}"/>
              </a:ext>
            </a:extLst>
          </p:cNvPr>
          <p:cNvSpPr/>
          <p:nvPr/>
        </p:nvSpPr>
        <p:spPr>
          <a:xfrm>
            <a:off x="4247296"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087207" y="2422853"/>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4" name="Left Arrow 63">
            <a:extLst>
              <a:ext uri="{FF2B5EF4-FFF2-40B4-BE49-F238E27FC236}">
                <a16:creationId xmlns:a16="http://schemas.microsoft.com/office/drawing/2014/main" id="{F7908965-82AA-0A46-B464-0D07C1B714BD}"/>
              </a:ext>
            </a:extLst>
          </p:cNvPr>
          <p:cNvSpPr/>
          <p:nvPr/>
        </p:nvSpPr>
        <p:spPr>
          <a:xfrm>
            <a:off x="2383428"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2223339" y="272746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83" name="Multiply 82">
            <a:extLst>
              <a:ext uri="{FF2B5EF4-FFF2-40B4-BE49-F238E27FC236}">
                <a16:creationId xmlns:a16="http://schemas.microsoft.com/office/drawing/2014/main" id="{71CFAE46-6DAD-134A-962E-FA5063AE1E8F}"/>
              </a:ext>
            </a:extLst>
          </p:cNvPr>
          <p:cNvSpPr/>
          <p:nvPr/>
        </p:nvSpPr>
        <p:spPr>
          <a:xfrm>
            <a:off x="1915384" y="1197515"/>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3"/>
          <a:srcRect l="49609" r="13476" b="19294"/>
          <a:stretch/>
        </p:blipFill>
        <p:spPr>
          <a:xfrm>
            <a:off x="4648716" y="913323"/>
            <a:ext cx="3204282" cy="3132934"/>
          </a:xfrm>
          <a:prstGeom prst="rect">
            <a:avLst/>
          </a:prstGeom>
          <a:solidFill>
            <a:schemeClr val="accent1"/>
          </a:solidFill>
        </p:spPr>
      </p:pic>
      <p:sp>
        <p:nvSpPr>
          <p:cNvPr id="30" name="Left Arrow 29">
            <a:extLst>
              <a:ext uri="{FF2B5EF4-FFF2-40B4-BE49-F238E27FC236}">
                <a16:creationId xmlns:a16="http://schemas.microsoft.com/office/drawing/2014/main" id="{07D62B17-59A9-F04C-8F31-7C971C8645E5}"/>
              </a:ext>
            </a:extLst>
          </p:cNvPr>
          <p:cNvSpPr/>
          <p:nvPr/>
        </p:nvSpPr>
        <p:spPr>
          <a:xfrm>
            <a:off x="5932061"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5771972" y="2211737"/>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7" name="Left Arrow 36">
            <a:extLst>
              <a:ext uri="{FF2B5EF4-FFF2-40B4-BE49-F238E27FC236}">
                <a16:creationId xmlns:a16="http://schemas.microsoft.com/office/drawing/2014/main" id="{54588050-D321-784E-BFFA-2AC3FC41CCBC}"/>
              </a:ext>
            </a:extLst>
          </p:cNvPr>
          <p:cNvSpPr/>
          <p:nvPr/>
        </p:nvSpPr>
        <p:spPr>
          <a:xfrm>
            <a:off x="5266935"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5106846" y="2692219"/>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39" name="Group 38">
            <a:extLst>
              <a:ext uri="{FF2B5EF4-FFF2-40B4-BE49-F238E27FC236}">
                <a16:creationId xmlns:a16="http://schemas.microsoft.com/office/drawing/2014/main" id="{7DBA46C3-686C-004D-95A8-43F6CC722ABB}"/>
              </a:ext>
            </a:extLst>
          </p:cNvPr>
          <p:cNvGrpSpPr/>
          <p:nvPr/>
        </p:nvGrpSpPr>
        <p:grpSpPr>
          <a:xfrm>
            <a:off x="6715635" y="2483904"/>
            <a:ext cx="306432" cy="70496"/>
            <a:chOff x="4123345" y="2363244"/>
            <a:chExt cx="286091" cy="63698"/>
          </a:xfrm>
          <a:solidFill>
            <a:srgbClr val="00B050"/>
          </a:solidFill>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43" name="Left Arrow 42">
            <a:extLst>
              <a:ext uri="{FF2B5EF4-FFF2-40B4-BE49-F238E27FC236}">
                <a16:creationId xmlns:a16="http://schemas.microsoft.com/office/drawing/2014/main" id="{4CBE53BE-F5D7-FA49-951D-BF14EB6CFFE2}"/>
              </a:ext>
            </a:extLst>
          </p:cNvPr>
          <p:cNvSpPr/>
          <p:nvPr/>
        </p:nvSpPr>
        <p:spPr>
          <a:xfrm>
            <a:off x="6538688"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6378599" y="1163391"/>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6" name="Left Arrow 45">
            <a:extLst>
              <a:ext uri="{FF2B5EF4-FFF2-40B4-BE49-F238E27FC236}">
                <a16:creationId xmlns:a16="http://schemas.microsoft.com/office/drawing/2014/main" id="{371AB179-4C6C-1040-A7B7-49A4C7BB6597}"/>
              </a:ext>
            </a:extLst>
          </p:cNvPr>
          <p:cNvSpPr/>
          <p:nvPr/>
        </p:nvSpPr>
        <p:spPr>
          <a:xfrm>
            <a:off x="7203974"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7043885" y="1311464"/>
            <a:ext cx="146343" cy="70496"/>
          </a:xfrm>
          <a:prstGeom prst="leftArrow">
            <a:avLst/>
          </a:prstGeom>
          <a:solidFill>
            <a:srgbClr val="00B05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48" name="Group 47">
            <a:extLst>
              <a:ext uri="{FF2B5EF4-FFF2-40B4-BE49-F238E27FC236}">
                <a16:creationId xmlns:a16="http://schemas.microsoft.com/office/drawing/2014/main" id="{E6372FA4-E608-5847-AA64-CCCED50D95F4}"/>
              </a:ext>
            </a:extLst>
          </p:cNvPr>
          <p:cNvGrpSpPr/>
          <p:nvPr/>
        </p:nvGrpSpPr>
        <p:grpSpPr>
          <a:xfrm>
            <a:off x="5758025" y="1334774"/>
            <a:ext cx="306432" cy="70496"/>
            <a:chOff x="4123345" y="2363244"/>
            <a:chExt cx="286091" cy="63698"/>
          </a:xfrm>
          <a:solidFill>
            <a:srgbClr val="00B050"/>
          </a:solidFill>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grp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5170764" y="1245340"/>
            <a:ext cx="199775" cy="172507"/>
          </a:xfrm>
          <a:prstGeom prst="mathMultiply">
            <a:avLst/>
          </a:prstGeom>
          <a:solidFill>
            <a:srgbClr val="FF0000"/>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TextBox 25">
            <a:extLst>
              <a:ext uri="{FF2B5EF4-FFF2-40B4-BE49-F238E27FC236}">
                <a16:creationId xmlns:a16="http://schemas.microsoft.com/office/drawing/2014/main" id="{10DBB023-17AC-A64F-B229-1C2753457307}"/>
              </a:ext>
            </a:extLst>
          </p:cNvPr>
          <p:cNvSpPr txBox="1"/>
          <p:nvPr/>
        </p:nvSpPr>
        <p:spPr>
          <a:xfrm>
            <a:off x="5186241" y="3873650"/>
            <a:ext cx="2626121" cy="507831"/>
          </a:xfrm>
          <a:prstGeom prst="rect">
            <a:avLst/>
          </a:prstGeom>
          <a:noFill/>
        </p:spPr>
        <p:txBody>
          <a:bodyPr wrap="square" rtlCol="0">
            <a:spAutoFit/>
          </a:bodyPr>
          <a:lstStyle/>
          <a:p>
            <a:r>
              <a:rPr lang="en-US" sz="1300" b="1" dirty="0"/>
              <a:t>Overlapping time windows*</a:t>
            </a:r>
          </a:p>
          <a:p>
            <a:endParaRPr lang="en-US" sz="1400" dirty="0"/>
          </a:p>
        </p:txBody>
      </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3"/>
          <a:srcRect l="36808" t="28426" r="58086" b="50368"/>
          <a:stretch/>
        </p:blipFill>
        <p:spPr>
          <a:xfrm>
            <a:off x="4311737" y="2762715"/>
            <a:ext cx="500125" cy="928846"/>
          </a:xfrm>
          <a:prstGeom prst="rect">
            <a:avLst/>
          </a:prstGeom>
          <a:solidFill>
            <a:srgbClr val="00B050"/>
          </a:solidFill>
        </p:spPr>
      </p:pic>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3" grpId="0" animBg="1"/>
      <p:bldP spid="74" grpId="0" animBg="1"/>
      <p:bldP spid="34" grpId="0"/>
      <p:bldP spid="79" grpId="0"/>
      <p:bldP spid="80" grpId="0" animBg="1"/>
      <p:bldP spid="27" grpId="0"/>
      <p:bldP spid="52" grpId="0" animBg="1"/>
      <p:bldP spid="53" grpId="0" animBg="1"/>
      <p:bldP spid="58" grpId="0" animBg="1"/>
      <p:bldP spid="59" grpId="0" animBg="1"/>
      <p:bldP spid="61" grpId="0" animBg="1"/>
      <p:bldP spid="62" grpId="0" animBg="1"/>
      <p:bldP spid="64" grpId="0" animBg="1"/>
      <p:bldP spid="65" grpId="0" animBg="1"/>
      <p:bldP spid="83" grpId="0" animBg="1"/>
      <p:bldP spid="30" grpId="0" animBg="1"/>
      <p:bldP spid="33" grpId="0" animBg="1"/>
      <p:bldP spid="37" grpId="0" animBg="1"/>
      <p:bldP spid="38" grpId="0" animBg="1"/>
      <p:bldP spid="43" grpId="0" animBg="1"/>
      <p:bldP spid="44" grpId="0" animBg="1"/>
      <p:bldP spid="46" grpId="0" animBg="1"/>
      <p:bldP spid="47" grpId="0" animBg="1"/>
      <p:bldP spid="8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dirty="0"/>
              <a:t>Optimum</a:t>
            </a:r>
            <a:r>
              <a:rPr lang="en-US" dirty="0"/>
              <a:t> number</a:t>
            </a:r>
            <a:r>
              <a:rPr dirty="0"/>
              <a:t>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184734" y="3800500"/>
            <a:ext cx="295380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98404" y="1041959"/>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057217" y="3008543"/>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422783" y="1127834"/>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496735" y="1125175"/>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126292" y="883926"/>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99418" y="3276192"/>
            <a:ext cx="2873190" cy="369332"/>
          </a:xfrm>
          <a:prstGeom prst="rect">
            <a:avLst/>
          </a:prstGeom>
          <a:noFill/>
          <a:ln w="76200">
            <a:solidFill>
              <a:srgbClr val="C00000"/>
            </a:solidFill>
          </a:ln>
          <a:scene3d>
            <a:camera prst="orthographicFront"/>
            <a:lightRig rig="threePt" dir="t"/>
          </a:scene3d>
          <a:sp3d>
            <a:bevelT w="12700" h="88900"/>
            <a:bevelB w="12700" h="95250"/>
          </a:sp3d>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2.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21285</TotalTime>
  <Words>1301</Words>
  <Application>Microsoft Macintosh PowerPoint</Application>
  <PresentationFormat>On-screen Show (16:9)</PresentationFormat>
  <Paragraphs>310</Paragraphs>
  <Slides>18</Slides>
  <Notes>15</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18</vt:i4>
      </vt:variant>
    </vt:vector>
  </HeadingPairs>
  <TitlesOfParts>
    <vt:vector size="31"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Problem Setup</vt:lpstr>
      <vt:lpstr>Baseline Models (5 regression models)</vt:lpstr>
      <vt:lpstr>Motivation for our model</vt:lpstr>
      <vt:lpstr>HMM Model Big Picture</vt:lpstr>
      <vt:lpstr>Non/Overlapping time windows</vt:lpstr>
      <vt:lpstr>Optimum number of states</vt:lpstr>
      <vt:lpstr>RMSE Comparison</vt:lpstr>
      <vt:lpstr>Combining ICU Types</vt:lpstr>
      <vt:lpstr>Interpretability</vt:lpstr>
      <vt:lpstr>Conclusion, Future Work </vt:lpstr>
      <vt:lpstr>PowerPoint Presentation</vt:lpstr>
      <vt:lpstr>Design choices-Non/Overlapping time windows-continued</vt:lpstr>
      <vt:lpstr>Motivation, The case for HMM</vt:lpstr>
      <vt:lpstr>Design choices-Non/Overlapping time windows- continued</vt:lpstr>
      <vt:lpstr>Certainty</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376</cp:revision>
  <cp:lastPrinted>2019-03-19T22:23:51Z</cp:lastPrinted>
  <dcterms:modified xsi:type="dcterms:W3CDTF">2019-03-19T22:34:26Z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